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 </a:t>
            </a:r>
            <a:r>
              <a:rPr lang="ru-RU" sz="4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«Физическое развитие»</a:t>
            </a:r>
            <a:endParaRPr lang="ru-RU" sz="48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9" name="Picture 3" descr="D:\ПРОСВЕЩЕНИЕ\Картинки разные\Доналд_Золан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76672"/>
            <a:ext cx="4824422" cy="3852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 descr="Розовая тисненая бумага"/>
          <p:cNvSpPr txBox="1">
            <a:spLocks noChangeArrowheads="1"/>
          </p:cNvSpPr>
          <p:nvPr/>
        </p:nvSpPr>
        <p:spPr bwMode="auto">
          <a:xfrm>
            <a:off x="468313" y="404813"/>
            <a:ext cx="8135937" cy="1584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800" b="1"/>
              <a:t>Цель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sz="2000" b="1" i="1"/>
              <a:t> </a:t>
            </a:r>
            <a:r>
              <a:rPr lang="ru-RU" b="1" i="1"/>
              <a:t>гармоничное физическое развитие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b="1" i="1"/>
              <a:t> формирование интереса и ценностного отношения к занятиям физической культурой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</a:pPr>
            <a:r>
              <a:rPr lang="ru-RU" b="1" i="1"/>
              <a:t> формирование основ здорового образа жизни</a:t>
            </a:r>
            <a:endParaRPr lang="ru-RU">
              <a:latin typeface="Arial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68313" y="2492375"/>
            <a:ext cx="8208962" cy="3600450"/>
            <a:chOff x="1894" y="2008"/>
            <a:chExt cx="12927" cy="5670"/>
          </a:xfrm>
        </p:grpSpPr>
        <p:sp>
          <p:nvSpPr>
            <p:cNvPr id="43014" name="Text Box 17" descr="Голубая тисненая бумага"/>
            <p:cNvSpPr txBox="1">
              <a:spLocks noChangeArrowheads="1"/>
            </p:cNvSpPr>
            <p:nvPr/>
          </p:nvSpPr>
          <p:spPr bwMode="auto">
            <a:xfrm>
              <a:off x="1894" y="2008"/>
              <a:ext cx="12927" cy="5670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800" b="1"/>
                <a:t>Задачи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3015" name="Text Box 18"/>
            <p:cNvSpPr txBox="1">
              <a:spLocks noChangeArrowheads="1"/>
            </p:cNvSpPr>
            <p:nvPr/>
          </p:nvSpPr>
          <p:spPr bwMode="auto">
            <a:xfrm>
              <a:off x="6373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Образовательные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формирование двигате-</a:t>
              </a:r>
              <a:br>
                <a:rPr lang="ru-RU" altLang="ru-RU" sz="1600"/>
              </a:br>
              <a:r>
                <a:rPr lang="ru-RU" altLang="ru-RU" sz="1600"/>
                <a:t>  льных умений и навыков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развитие физических</a:t>
              </a:r>
              <a:br>
                <a:rPr lang="ru-RU" altLang="ru-RU" sz="1600"/>
              </a:br>
              <a:r>
                <a:rPr lang="ru-RU" altLang="ru-RU" sz="1600"/>
                <a:t>  качеств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овладение ребенком</a:t>
              </a:r>
              <a:br>
                <a:rPr lang="ru-RU" altLang="ru-RU" sz="1600"/>
              </a:br>
              <a:r>
                <a:rPr lang="ru-RU" altLang="ru-RU" sz="1600"/>
                <a:t>  элементарными знания-</a:t>
              </a:r>
              <a:br>
                <a:rPr lang="ru-RU" altLang="ru-RU" sz="1600"/>
              </a:br>
              <a:r>
                <a:rPr lang="ru-RU" altLang="ru-RU" sz="1600"/>
                <a:t>  ми о своем организме,</a:t>
              </a:r>
              <a:br>
                <a:rPr lang="ru-RU" altLang="ru-RU" sz="1600"/>
              </a:br>
              <a:r>
                <a:rPr lang="ru-RU" altLang="ru-RU" sz="1600"/>
                <a:t>  роли физических</a:t>
              </a:r>
              <a:br>
                <a:rPr lang="ru-RU" altLang="ru-RU" sz="1600"/>
              </a:br>
              <a:r>
                <a:rPr lang="ru-RU" altLang="ru-RU" sz="1600"/>
                <a:t>  упражнений в его жизни,</a:t>
              </a:r>
              <a:br>
                <a:rPr lang="ru-RU" altLang="ru-RU" sz="1600"/>
              </a:br>
              <a:r>
                <a:rPr lang="ru-RU" altLang="ru-RU" sz="1600"/>
                <a:t>  способах укрепления</a:t>
              </a:r>
              <a:br>
                <a:rPr lang="ru-RU" altLang="ru-RU" sz="1600"/>
              </a:br>
              <a:r>
                <a:rPr lang="ru-RU" altLang="ru-RU" sz="1600"/>
                <a:t>  собственного здоровья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3016" name="Text Box 19"/>
            <p:cNvSpPr txBox="1">
              <a:spLocks noChangeArrowheads="1"/>
            </p:cNvSpPr>
            <p:nvPr/>
          </p:nvSpPr>
          <p:spPr bwMode="auto">
            <a:xfrm>
              <a:off x="10625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Воспитательные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формирование интереса</a:t>
              </a:r>
              <a:br>
                <a:rPr lang="ru-RU" altLang="ru-RU" sz="1600"/>
              </a:br>
              <a:r>
                <a:rPr lang="ru-RU" altLang="ru-RU" sz="1600"/>
                <a:t>  и потребности в занятиях</a:t>
              </a:r>
              <a:br>
                <a:rPr lang="ru-RU" altLang="ru-RU" sz="1600"/>
              </a:br>
              <a:r>
                <a:rPr lang="ru-RU" altLang="ru-RU" sz="1600"/>
                <a:t>  физическими</a:t>
              </a:r>
              <a:br>
                <a:rPr lang="ru-RU" altLang="ru-RU" sz="1600"/>
              </a:br>
              <a:r>
                <a:rPr lang="ru-RU" altLang="ru-RU" sz="1600"/>
                <a:t>  упражнениями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разностороннее  гармо-</a:t>
              </a:r>
              <a:br>
                <a:rPr lang="ru-RU" altLang="ru-RU" sz="1600"/>
              </a:br>
              <a:r>
                <a:rPr lang="ru-RU" altLang="ru-RU" sz="1600"/>
                <a:t>  ничное развитие ребенка</a:t>
              </a:r>
              <a:br>
                <a:rPr lang="ru-RU" altLang="ru-RU" sz="1600"/>
              </a:br>
              <a:r>
                <a:rPr lang="ru-RU" altLang="ru-RU" sz="1600"/>
                <a:t> (не только физическое,</a:t>
              </a:r>
              <a:br>
                <a:rPr lang="ru-RU" altLang="ru-RU" sz="1600"/>
              </a:br>
              <a:r>
                <a:rPr lang="ru-RU" altLang="ru-RU" sz="1600"/>
                <a:t>  но и умственное,</a:t>
              </a:r>
              <a:br>
                <a:rPr lang="ru-RU" altLang="ru-RU" sz="1600"/>
              </a:br>
              <a:r>
                <a:rPr lang="ru-RU" altLang="ru-RU" sz="1600"/>
                <a:t>  нравственное,</a:t>
              </a:r>
              <a:br>
                <a:rPr lang="ru-RU" altLang="ru-RU" sz="1600"/>
              </a:br>
              <a:r>
                <a:rPr lang="ru-RU" altLang="ru-RU" sz="1600"/>
                <a:t>  эстетическое, трудовое)</a:t>
              </a:r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3017" name="Text Box 20"/>
            <p:cNvSpPr txBox="1">
              <a:spLocks noChangeArrowheads="1"/>
            </p:cNvSpPr>
            <p:nvPr/>
          </p:nvSpPr>
          <p:spPr bwMode="auto">
            <a:xfrm>
              <a:off x="2097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Оздоровительные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охрана жизни и укрепле-</a:t>
              </a:r>
              <a:br>
                <a:rPr lang="ru-RU" altLang="ru-RU" sz="1600"/>
              </a:br>
              <a:r>
                <a:rPr lang="ru-RU" altLang="ru-RU" sz="1600"/>
                <a:t>  ние здоровья, обеспече-</a:t>
              </a:r>
              <a:br>
                <a:rPr lang="ru-RU" altLang="ru-RU" sz="1600"/>
              </a:br>
              <a:r>
                <a:rPr lang="ru-RU" altLang="ru-RU" sz="1600"/>
                <a:t>  ние нормального</a:t>
              </a:r>
              <a:br>
                <a:rPr lang="ru-RU" altLang="ru-RU" sz="1600"/>
              </a:br>
              <a:r>
                <a:rPr lang="ru-RU" altLang="ru-RU" sz="1600"/>
                <a:t>  функционирования всех</a:t>
              </a:r>
              <a:br>
                <a:rPr lang="ru-RU" altLang="ru-RU" sz="1600"/>
              </a:br>
              <a:r>
                <a:rPr lang="ru-RU" altLang="ru-RU" sz="1600"/>
                <a:t>  органов и систем</a:t>
              </a:r>
              <a:br>
                <a:rPr lang="ru-RU" altLang="ru-RU" sz="1600"/>
              </a:br>
              <a:r>
                <a:rPr lang="ru-RU" altLang="ru-RU" sz="1600"/>
                <a:t>  организма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всестороннее физическое</a:t>
              </a:r>
              <a:br>
                <a:rPr lang="ru-RU" altLang="ru-RU" sz="1600"/>
              </a:br>
              <a:r>
                <a:rPr lang="ru-RU" altLang="ru-RU" sz="1600"/>
                <a:t>  совершенствование</a:t>
              </a:r>
              <a:br>
                <a:rPr lang="ru-RU" altLang="ru-RU" sz="1600"/>
              </a:br>
              <a:r>
                <a:rPr lang="ru-RU" altLang="ru-RU" sz="1600"/>
                <a:t>  функций организма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повышение</a:t>
              </a:r>
              <a:br>
                <a:rPr lang="ru-RU" altLang="ru-RU" sz="1600"/>
              </a:br>
              <a:r>
                <a:rPr lang="ru-RU" altLang="ru-RU" sz="1600"/>
                <a:t>  работоспособности</a:t>
              </a:r>
              <a:br>
                <a:rPr lang="ru-RU" altLang="ru-RU" sz="1600"/>
              </a:br>
              <a:r>
                <a:rPr lang="ru-RU" altLang="ru-RU" sz="1600"/>
                <a:t>  и закаливание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</p:grpSp>
      <p:sp>
        <p:nvSpPr>
          <p:cNvPr id="43012" name="AutoShape 5"/>
          <p:cNvSpPr>
            <a:spLocks noChangeArrowheads="1"/>
          </p:cNvSpPr>
          <p:nvPr/>
        </p:nvSpPr>
        <p:spPr bwMode="auto">
          <a:xfrm>
            <a:off x="4435475" y="1916113"/>
            <a:ext cx="352425" cy="720725"/>
          </a:xfrm>
          <a:prstGeom prst="downArrow">
            <a:avLst>
              <a:gd name="adj1" fmla="val 39102"/>
              <a:gd name="adj2" fmla="val 55718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5D802-A7D5-4078-93DD-C0F8FCA905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549275"/>
            <a:ext cx="8281987" cy="5543550"/>
            <a:chOff x="647" y="2843"/>
            <a:chExt cx="13040" cy="8732"/>
          </a:xfrm>
        </p:grpSpPr>
        <p:sp>
          <p:nvSpPr>
            <p:cNvPr id="44036" name="Text Box 10" descr="Почтовая бумага"/>
            <p:cNvSpPr txBox="1">
              <a:spLocks noChangeArrowheads="1"/>
            </p:cNvSpPr>
            <p:nvPr/>
          </p:nvSpPr>
          <p:spPr bwMode="auto">
            <a:xfrm>
              <a:off x="647" y="2843"/>
              <a:ext cx="13040" cy="8732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800" b="1"/>
                <a:t>Направления физического развития: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4037" name="Text Box 11"/>
            <p:cNvSpPr txBox="1">
              <a:spLocks noChangeArrowheads="1"/>
            </p:cNvSpPr>
            <p:nvPr/>
          </p:nvSpPr>
          <p:spPr bwMode="auto">
            <a:xfrm>
              <a:off x="874" y="3977"/>
              <a:ext cx="5103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Приобретение детьми опыта в двигательной деятельности:</a:t>
              </a:r>
              <a:endParaRPr lang="ru-RU" altLang="ru-RU" sz="20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связанной с выполнением</a:t>
              </a:r>
              <a:br>
                <a:rPr lang="ru-RU" altLang="ru-RU" sz="1600"/>
              </a:br>
              <a:r>
                <a:rPr lang="ru-RU" altLang="ru-RU" sz="1600"/>
                <a:t>   упражнений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направленной на развитие таких</a:t>
              </a:r>
              <a:br>
                <a:rPr lang="ru-RU" altLang="ru-RU" sz="1600"/>
              </a:br>
              <a:r>
                <a:rPr lang="ru-RU" altLang="ru-RU" sz="1600"/>
                <a:t>  физических качеств как</a:t>
              </a:r>
              <a:br>
                <a:rPr lang="ru-RU" altLang="ru-RU" sz="1600"/>
              </a:br>
              <a:r>
                <a:rPr lang="ru-RU" altLang="ru-RU" sz="1600"/>
                <a:t>  координация и гибкость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способствующей правильному</a:t>
              </a:r>
              <a:br>
                <a:rPr lang="ru-RU" altLang="ru-RU" sz="1600"/>
              </a:br>
              <a:r>
                <a:rPr lang="ru-RU" altLang="ru-RU" sz="1600"/>
                <a:t>  формированию опорно-</a:t>
              </a:r>
              <a:br>
                <a:rPr lang="ru-RU" altLang="ru-RU" sz="1600"/>
              </a:br>
              <a:r>
                <a:rPr lang="ru-RU" altLang="ru-RU" sz="1600"/>
                <a:t>  двигательной системы </a:t>
              </a:r>
              <a:br>
                <a:rPr lang="ru-RU" altLang="ru-RU" sz="1600"/>
              </a:br>
              <a:r>
                <a:rPr lang="ru-RU" altLang="ru-RU" sz="1600"/>
                <a:t>  организма, развитию равновесия,</a:t>
              </a:r>
              <a:br>
                <a:rPr lang="ru-RU" altLang="ru-RU" sz="1600"/>
              </a:br>
              <a:r>
                <a:rPr lang="ru-RU" altLang="ru-RU" sz="1600"/>
                <a:t>  координации движений, крупной</a:t>
              </a:r>
              <a:br>
                <a:rPr lang="ru-RU" altLang="ru-RU" sz="1600"/>
              </a:br>
              <a:r>
                <a:rPr lang="ru-RU" altLang="ru-RU" sz="1600"/>
                <a:t>  и мелкой моторики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связанной с правильным,</a:t>
              </a:r>
              <a:br>
                <a:rPr lang="ru-RU" altLang="ru-RU" sz="1600"/>
              </a:br>
              <a:r>
                <a:rPr lang="ru-RU" altLang="ru-RU" sz="1600"/>
                <a:t>  не наносящим вреда организму,</a:t>
              </a:r>
              <a:br>
                <a:rPr lang="ru-RU" altLang="ru-RU" sz="1600"/>
              </a:br>
              <a:r>
                <a:rPr lang="ru-RU" altLang="ru-RU" sz="1600"/>
                <a:t>  выполнением основных</a:t>
              </a:r>
              <a:br>
                <a:rPr lang="ru-RU" altLang="ru-RU" sz="1600"/>
              </a:br>
              <a:r>
                <a:rPr lang="ru-RU" altLang="ru-RU" sz="1600"/>
                <a:t>  движений (ходьба, бег, мягкие</a:t>
              </a:r>
              <a:br>
                <a:rPr lang="ru-RU" altLang="ru-RU" sz="1600"/>
              </a:br>
              <a:r>
                <a:rPr lang="ru-RU" altLang="ru-RU" sz="1600"/>
                <a:t>  прыжки, повороты в обе</a:t>
              </a:r>
              <a:br>
                <a:rPr lang="ru-RU" altLang="ru-RU" sz="1600"/>
              </a:br>
              <a:r>
                <a:rPr lang="ru-RU" altLang="ru-RU" sz="1600"/>
                <a:t>  стороны)</a:t>
              </a:r>
              <a:endParaRPr lang="ru-RU" altLang="ru-RU" sz="1600">
                <a:latin typeface="Times New Roman" pitchFamily="18" charset="0"/>
              </a:endParaRP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4038" name="Text Box 12"/>
            <p:cNvSpPr txBox="1">
              <a:spLocks noChangeArrowheads="1"/>
            </p:cNvSpPr>
            <p:nvPr/>
          </p:nvSpPr>
          <p:spPr bwMode="auto">
            <a:xfrm>
              <a:off x="9605" y="3977"/>
              <a:ext cx="3742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Становление ценностей здорового образа жизни, </a:t>
              </a:r>
              <a:r>
                <a:rPr lang="ru-RU" altLang="ru-RU" sz="2000"/>
                <a:t>овладение его элементарными нормами</a:t>
              </a:r>
              <a:br>
                <a:rPr lang="ru-RU" altLang="ru-RU" sz="2000"/>
              </a:br>
              <a:r>
                <a:rPr lang="ru-RU" altLang="ru-RU" sz="2000"/>
                <a:t> и правилами</a:t>
              </a:r>
              <a:br>
                <a:rPr lang="ru-RU" altLang="ru-RU" sz="2000"/>
              </a:br>
              <a:r>
                <a:rPr lang="ru-RU" altLang="ru-RU" sz="2000"/>
                <a:t> </a:t>
              </a:r>
              <a:r>
                <a:rPr lang="ru-RU" altLang="ru-RU" sz="1600"/>
                <a:t>(в питании, двигательном режиме, закаливании,</a:t>
              </a:r>
              <a:br>
                <a:rPr lang="ru-RU" altLang="ru-RU" sz="1600"/>
              </a:br>
              <a:r>
                <a:rPr lang="ru-RU" altLang="ru-RU" sz="1600"/>
                <a:t>при формировании полезных привычек</a:t>
              </a:r>
              <a:br>
                <a:rPr lang="ru-RU" altLang="ru-RU" sz="1600"/>
              </a:br>
              <a:r>
                <a:rPr lang="ru-RU" altLang="ru-RU" sz="1600"/>
                <a:t>и др.)</a:t>
              </a:r>
            </a:p>
            <a:p>
              <a:endParaRPr lang="ru-RU" altLang="ru-RU" sz="2000" b="1">
                <a:latin typeface="Arial" pitchFamily="34" charset="0"/>
              </a:endParaRPr>
            </a:p>
          </p:txBody>
        </p:sp>
        <p:sp>
          <p:nvSpPr>
            <p:cNvPr id="44039" name="Text Box 13"/>
            <p:cNvSpPr txBox="1">
              <a:spLocks noChangeArrowheads="1"/>
            </p:cNvSpPr>
            <p:nvPr/>
          </p:nvSpPr>
          <p:spPr bwMode="auto">
            <a:xfrm>
              <a:off x="6430" y="3977"/>
              <a:ext cx="2721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Становление целенаправ-ленности  и саморегу-ляции  в двигательной сфере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6718AC-FC03-4800-90CF-4C826E70DB1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1871663" y="1284288"/>
            <a:ext cx="5218112" cy="255587"/>
            <a:chOff x="1872071" y="1284323"/>
            <a:chExt cx="5217258" cy="254803"/>
          </a:xfrm>
        </p:grpSpPr>
        <p:sp>
          <p:nvSpPr>
            <p:cNvPr id="45069" name="AutoShape 6"/>
            <p:cNvSpPr>
              <a:spLocks noChangeArrowheads="1"/>
            </p:cNvSpPr>
            <p:nvPr/>
          </p:nvSpPr>
          <p:spPr bwMode="auto">
            <a:xfrm rot="1357509">
              <a:off x="1872071" y="1284323"/>
              <a:ext cx="2795129" cy="251638"/>
            </a:xfrm>
            <a:prstGeom prst="rightArrow">
              <a:avLst>
                <a:gd name="adj1" fmla="val 50000"/>
                <a:gd name="adj2" fmla="val 115963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45070" name="AutoShape 7"/>
            <p:cNvSpPr>
              <a:spLocks noChangeArrowheads="1"/>
            </p:cNvSpPr>
            <p:nvPr/>
          </p:nvSpPr>
          <p:spPr bwMode="auto">
            <a:xfrm rot="20151965" flipH="1">
              <a:off x="4471970" y="1285905"/>
              <a:ext cx="2617359" cy="253221"/>
            </a:xfrm>
            <a:prstGeom prst="rightArrow">
              <a:avLst>
                <a:gd name="adj1" fmla="val 50000"/>
                <a:gd name="adj2" fmla="val 113316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1362075" y="549275"/>
            <a:ext cx="6419850" cy="531813"/>
            <a:chOff x="1248976" y="548681"/>
            <a:chExt cx="6419215" cy="531820"/>
          </a:xfrm>
        </p:grpSpPr>
        <p:sp>
          <p:nvSpPr>
            <p:cNvPr id="45066" name="Text Box 8"/>
            <p:cNvSpPr txBox="1">
              <a:spLocks noChangeArrowheads="1"/>
            </p:cNvSpPr>
            <p:nvPr/>
          </p:nvSpPr>
          <p:spPr bwMode="auto">
            <a:xfrm>
              <a:off x="1248976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/>
                <a:t>ЦЕЛЬ</a:t>
              </a:r>
              <a:endParaRPr lang="ru-RU" altLang="ru-RU" sz="2800">
                <a:latin typeface="Arial" pitchFamily="34" charset="0"/>
              </a:endParaRPr>
            </a:p>
          </p:txBody>
        </p:sp>
        <p:sp>
          <p:nvSpPr>
            <p:cNvPr id="45067" name="Text Box 9"/>
            <p:cNvSpPr txBox="1">
              <a:spLocks noChangeArrowheads="1"/>
            </p:cNvSpPr>
            <p:nvPr/>
          </p:nvSpPr>
          <p:spPr bwMode="auto">
            <a:xfrm>
              <a:off x="5896541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/>
                <a:t>ЗАДАЧИ</a:t>
              </a:r>
              <a:endParaRPr lang="ru-RU" altLang="ru-RU" sz="2800">
                <a:latin typeface="Arial" pitchFamily="34" charset="0"/>
              </a:endParaRPr>
            </a:p>
          </p:txBody>
        </p:sp>
        <p:sp>
          <p:nvSpPr>
            <p:cNvPr id="45068" name="AutoShape 11"/>
            <p:cNvSpPr>
              <a:spLocks noChangeArrowheads="1"/>
            </p:cNvSpPr>
            <p:nvPr/>
          </p:nvSpPr>
          <p:spPr bwMode="auto">
            <a:xfrm>
              <a:off x="3020451" y="653457"/>
              <a:ext cx="2847693" cy="293692"/>
            </a:xfrm>
            <a:prstGeom prst="leftRightArrow">
              <a:avLst>
                <a:gd name="adj1" fmla="val 50000"/>
                <a:gd name="adj2" fmla="val 105222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22"/>
          <p:cNvGrpSpPr>
            <a:grpSpLocks/>
          </p:cNvGrpSpPr>
          <p:nvPr/>
        </p:nvGrpSpPr>
        <p:grpSpPr bwMode="auto">
          <a:xfrm>
            <a:off x="395288" y="2060575"/>
            <a:ext cx="8281987" cy="4032250"/>
            <a:chOff x="395536" y="2060848"/>
            <a:chExt cx="8281035" cy="4032448"/>
          </a:xfrm>
        </p:grpSpPr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95536" y="2060848"/>
              <a:ext cx="8281035" cy="403244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Принципы физического развития</a:t>
              </a:r>
              <a:endParaRPr lang="ru-RU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45063" name="Text Box 14"/>
            <p:cNvSpPr txBox="1">
              <a:spLocks noChangeArrowheads="1"/>
            </p:cNvSpPr>
            <p:nvPr/>
          </p:nvSpPr>
          <p:spPr bwMode="auto">
            <a:xfrm>
              <a:off x="539552" y="2564904"/>
              <a:ext cx="252000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</a:pPr>
              <a:r>
                <a:rPr lang="ru-RU" altLang="ru-RU" sz="2000" b="1"/>
                <a:t>Дидактические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Систематичность</a:t>
              </a:r>
              <a:br>
                <a:rPr lang="ru-RU" altLang="ru-RU" sz="1600"/>
              </a:br>
              <a:r>
                <a:rPr lang="ru-RU" altLang="ru-RU" sz="1600"/>
                <a:t>   и последовательность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Развивающее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Доступность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Воспитывающее</a:t>
              </a:r>
              <a:br>
                <a:rPr lang="ru-RU" altLang="ru-RU" sz="1600"/>
              </a:br>
              <a:r>
                <a:rPr lang="ru-RU" altLang="ru-RU" sz="1600"/>
                <a:t>  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Учет индивидуальных</a:t>
              </a:r>
              <a:br>
                <a:rPr lang="ru-RU" altLang="ru-RU" sz="1600"/>
              </a:br>
              <a:r>
                <a:rPr lang="ru-RU" altLang="ru-RU" sz="1600"/>
                <a:t>   и возрастных </a:t>
              </a:r>
              <a:br>
                <a:rPr lang="ru-RU" altLang="ru-RU" sz="1600"/>
              </a:br>
              <a:r>
                <a:rPr lang="ru-RU" altLang="ru-RU" sz="1600"/>
                <a:t>   особенностей</a:t>
              </a: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Сознательность</a:t>
              </a:r>
              <a:br>
                <a:rPr lang="ru-RU" altLang="ru-RU" sz="1600"/>
              </a:br>
              <a:r>
                <a:rPr lang="ru-RU" altLang="ru-RU" sz="1600"/>
                <a:t>   и активность ребенка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Наглядность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5064" name="Text Box 15"/>
            <p:cNvSpPr txBox="1">
              <a:spLocks noChangeArrowheads="1"/>
            </p:cNvSpPr>
            <p:nvPr/>
          </p:nvSpPr>
          <p:spPr bwMode="auto">
            <a:xfrm>
              <a:off x="3203848" y="2564904"/>
              <a:ext cx="216024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ctr"/>
              <a:r>
                <a:rPr lang="ru-RU" altLang="ru-RU" sz="2000" b="1"/>
                <a:t>Специальные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непрерывность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последовательность </a:t>
              </a:r>
              <a:br>
                <a:rPr lang="ru-RU" altLang="ru-RU" sz="1600"/>
              </a:br>
              <a:r>
                <a:rPr lang="ru-RU" altLang="ru-RU" sz="1600"/>
                <a:t>   наращивания </a:t>
              </a:r>
              <a:br>
                <a:rPr lang="ru-RU" altLang="ru-RU" sz="1600"/>
              </a:br>
              <a:r>
                <a:rPr lang="ru-RU" altLang="ru-RU" sz="1600"/>
                <a:t>   тренирующих </a:t>
              </a:r>
              <a:br>
                <a:rPr lang="ru-RU" altLang="ru-RU" sz="1600"/>
              </a:br>
              <a:r>
                <a:rPr lang="ru-RU" altLang="ru-RU" sz="1600"/>
                <a:t>   воздействий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цикличность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5065" name="Text Box 16"/>
            <p:cNvSpPr txBox="1">
              <a:spLocks noChangeArrowheads="1"/>
            </p:cNvSpPr>
            <p:nvPr/>
          </p:nvSpPr>
          <p:spPr bwMode="auto">
            <a:xfrm>
              <a:off x="5508104" y="2564904"/>
              <a:ext cx="3024336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ru-RU" altLang="ru-RU" sz="2000" b="1"/>
                <a:t>Гигиенические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Сбалансированность нагрузок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Рациональность чередования</a:t>
              </a:r>
              <a:br>
                <a:rPr lang="ru-RU" altLang="ru-RU" sz="1600"/>
              </a:br>
              <a:r>
                <a:rPr lang="ru-RU" altLang="ru-RU" sz="1600"/>
                <a:t>   деятельности и отдыха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Возрастная адекватность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Оздоровительная </a:t>
              </a:r>
              <a:br>
                <a:rPr lang="ru-RU" altLang="ru-RU" sz="1600"/>
              </a:br>
              <a:r>
                <a:rPr lang="ru-RU" altLang="ru-RU" sz="1600"/>
                <a:t>   направленность всего </a:t>
              </a:r>
              <a:br>
                <a:rPr lang="ru-RU" altLang="ru-RU" sz="1600"/>
              </a:br>
              <a:r>
                <a:rPr lang="ru-RU" altLang="ru-RU" sz="1600"/>
                <a:t>   образовательного процесса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Осуществление личностно-</a:t>
              </a:r>
              <a:br>
                <a:rPr lang="ru-RU" altLang="ru-RU" sz="1600"/>
              </a:br>
              <a:r>
                <a:rPr lang="ru-RU" altLang="ru-RU" sz="1600"/>
                <a:t>   ориентированного обучения</a:t>
              </a:r>
              <a:br>
                <a:rPr lang="ru-RU" altLang="ru-RU" sz="1600"/>
              </a:br>
              <a:r>
                <a:rPr lang="ru-RU" altLang="ru-RU" sz="1600"/>
                <a:t>   и воспитания</a:t>
              </a:r>
              <a:endParaRPr lang="ru-RU" altLang="ru-RU" sz="130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05618-DCA5-425B-BEBE-725391F70AD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 стрелкой 35"/>
          <p:cNvCxnSpPr>
            <a:stCxn id="46085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46086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2"/>
          <p:cNvGrpSpPr>
            <a:grpSpLocks/>
          </p:cNvGrpSpPr>
          <p:nvPr/>
        </p:nvGrpSpPr>
        <p:grpSpPr bwMode="auto">
          <a:xfrm>
            <a:off x="395288" y="2349500"/>
            <a:ext cx="8353425" cy="3743325"/>
            <a:chOff x="395536" y="1772816"/>
            <a:chExt cx="8352790" cy="3744416"/>
          </a:xfrm>
        </p:grpSpPr>
        <p:sp>
          <p:nvSpPr>
            <p:cNvPr id="46091" name="Text Box 18"/>
            <p:cNvSpPr txBox="1">
              <a:spLocks noChangeArrowheads="1"/>
            </p:cNvSpPr>
            <p:nvPr/>
          </p:nvSpPr>
          <p:spPr bwMode="auto">
            <a:xfrm>
              <a:off x="395536" y="1772816"/>
              <a:ext cx="8352790" cy="3744416"/>
            </a:xfrm>
            <a:prstGeom prst="rect">
              <a:avLst/>
            </a:prstGeom>
            <a:gradFill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800" b="1"/>
                <a:t>Методы физического развития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6092" name="Text Box 19"/>
            <p:cNvSpPr txBox="1">
              <a:spLocks noChangeArrowheads="1"/>
            </p:cNvSpPr>
            <p:nvPr/>
          </p:nvSpPr>
          <p:spPr bwMode="auto">
            <a:xfrm>
              <a:off x="539522" y="2276872"/>
              <a:ext cx="280834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Наглядный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Наглядно-зрительные</a:t>
              </a:r>
              <a:br>
                <a:rPr lang="ru-RU" altLang="ru-RU" sz="1600" b="1"/>
              </a:br>
              <a:r>
                <a:rPr lang="ru-RU" altLang="ru-RU" sz="1600" b="1"/>
                <a:t>   приемы</a:t>
              </a:r>
              <a:r>
                <a:rPr lang="ru-RU" altLang="ru-RU" sz="1600"/>
                <a:t> (показ физических</a:t>
              </a:r>
              <a:br>
                <a:rPr lang="ru-RU" altLang="ru-RU" sz="1600"/>
              </a:br>
              <a:r>
                <a:rPr lang="ru-RU" altLang="ru-RU" sz="1600"/>
                <a:t>   упражнений, использование</a:t>
              </a:r>
              <a:br>
                <a:rPr lang="ru-RU" altLang="ru-RU" sz="1600"/>
              </a:br>
              <a:r>
                <a:rPr lang="ru-RU" altLang="ru-RU" sz="1600"/>
                <a:t>   наглядных пособий,</a:t>
              </a:r>
              <a:br>
                <a:rPr lang="ru-RU" altLang="ru-RU" sz="1600"/>
              </a:br>
              <a:r>
                <a:rPr lang="ru-RU" altLang="ru-RU" sz="1600"/>
                <a:t>   имитация, зрительные </a:t>
              </a:r>
              <a:br>
                <a:rPr lang="ru-RU" altLang="ru-RU" sz="1600"/>
              </a:br>
              <a:r>
                <a:rPr lang="ru-RU" altLang="ru-RU" sz="1600"/>
                <a:t>   ориентиры)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Наглядно-слуховые приемы </a:t>
              </a:r>
              <a:r>
                <a:rPr lang="ru-RU" altLang="ru-RU" sz="1600"/>
                <a:t/>
              </a:r>
              <a:br>
                <a:rPr lang="ru-RU" altLang="ru-RU" sz="1600"/>
              </a:br>
              <a:r>
                <a:rPr lang="ru-RU" altLang="ru-RU" sz="1600"/>
                <a:t>  (музыка, песни)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Тактильно-мышечные</a:t>
              </a:r>
              <a:br>
                <a:rPr lang="ru-RU" altLang="ru-RU" sz="1600" b="1"/>
              </a:br>
              <a:r>
                <a:rPr lang="ru-RU" altLang="ru-RU" sz="1600" b="1"/>
                <a:t>  приемы</a:t>
              </a:r>
              <a:r>
                <a:rPr lang="ru-RU" altLang="ru-RU" sz="1600"/>
                <a:t> (непосредственная</a:t>
              </a:r>
              <a:br>
                <a:rPr lang="ru-RU" altLang="ru-RU" sz="1600"/>
              </a:br>
              <a:r>
                <a:rPr lang="ru-RU" altLang="ru-RU" sz="1600"/>
                <a:t>  помощь воспитателя)</a:t>
              </a:r>
            </a:p>
            <a:p>
              <a:pPr>
                <a:spcAft>
                  <a:spcPts val="1000"/>
                </a:spcAft>
              </a:pPr>
              <a:endParaRPr lang="ru-RU" altLang="ru-RU" sz="1300">
                <a:latin typeface="Times New Roman" pitchFamily="18" charset="0"/>
              </a:endParaRP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6093" name="Text Box 20"/>
            <p:cNvSpPr txBox="1">
              <a:spLocks noChangeArrowheads="1"/>
            </p:cNvSpPr>
            <p:nvPr/>
          </p:nvSpPr>
          <p:spPr bwMode="auto">
            <a:xfrm>
              <a:off x="3491880" y="2276872"/>
              <a:ext cx="244827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Словесный 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Объяснения, пояснения,</a:t>
              </a:r>
              <a:br>
                <a:rPr lang="ru-RU" altLang="ru-RU" sz="1600"/>
              </a:br>
              <a:r>
                <a:rPr lang="ru-RU" altLang="ru-RU" sz="1600"/>
                <a:t>   указания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Подача команд,</a:t>
              </a:r>
              <a:br>
                <a:rPr lang="ru-RU" altLang="ru-RU" sz="1600"/>
              </a:br>
              <a:r>
                <a:rPr lang="ru-RU" altLang="ru-RU" sz="1600"/>
                <a:t>  распоряжений, сигналов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Вопросы к детям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Образный сюжетный</a:t>
              </a:r>
              <a:br>
                <a:rPr lang="ru-RU" altLang="ru-RU" sz="1600"/>
              </a:br>
              <a:r>
                <a:rPr lang="ru-RU" altLang="ru-RU" sz="1600"/>
                <a:t>   рассказ, беседа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Словесная инструкция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6094" name="Text Box 21"/>
            <p:cNvSpPr txBox="1">
              <a:spLocks noChangeArrowheads="1"/>
            </p:cNvSpPr>
            <p:nvPr/>
          </p:nvSpPr>
          <p:spPr bwMode="auto">
            <a:xfrm>
              <a:off x="6084168" y="2276872"/>
              <a:ext cx="2520280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Практический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Повторение упражнений </a:t>
              </a:r>
              <a:br>
                <a:rPr lang="ru-RU" altLang="ru-RU" sz="1600"/>
              </a:br>
              <a:r>
                <a:rPr lang="ru-RU" altLang="ru-RU" sz="1600"/>
                <a:t>   без изменения</a:t>
              </a:r>
              <a:br>
                <a:rPr lang="ru-RU" altLang="ru-RU" sz="1600"/>
              </a:br>
              <a:r>
                <a:rPr lang="ru-RU" altLang="ru-RU" sz="1600"/>
                <a:t>   и с изменениями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Проведение упражнений</a:t>
              </a:r>
              <a:br>
                <a:rPr lang="ru-RU" altLang="ru-RU" sz="1600"/>
              </a:br>
              <a:r>
                <a:rPr lang="ru-RU" altLang="ru-RU" sz="1600"/>
                <a:t>   в игровой форме;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Проведение упражнений</a:t>
              </a:r>
              <a:br>
                <a:rPr lang="ru-RU" altLang="ru-RU" sz="1600"/>
              </a:br>
              <a:r>
                <a:rPr lang="ru-RU" altLang="ru-RU" sz="1600"/>
                <a:t>   в соревновательной</a:t>
              </a:r>
              <a:br>
                <a:rPr lang="ru-RU" altLang="ru-RU" sz="1600"/>
              </a:br>
              <a:r>
                <a:rPr lang="ru-RU" altLang="ru-RU" sz="1600"/>
                <a:t>   форме</a:t>
              </a:r>
            </a:p>
            <a:p>
              <a:endParaRPr lang="ru-RU" altLang="ru-RU" sz="1600">
                <a:latin typeface="Arial" pitchFamily="34" charset="0"/>
              </a:endParaRPr>
            </a:p>
          </p:txBody>
        </p:sp>
      </p:grpSp>
      <p:sp>
        <p:nvSpPr>
          <p:cNvPr id="46085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ЦЕЛЬ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6086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ЗАДАЧИ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6087" name="Text Box 8"/>
          <p:cNvSpPr txBox="1">
            <a:spLocks noChangeArrowheads="1"/>
          </p:cNvSpPr>
          <p:nvPr/>
        </p:nvSpPr>
        <p:spPr bwMode="auto">
          <a:xfrm>
            <a:off x="3848100" y="1196975"/>
            <a:ext cx="144780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Принципы</a:t>
            </a:r>
          </a:p>
        </p:txBody>
      </p:sp>
      <p:cxnSp>
        <p:nvCxnSpPr>
          <p:cNvPr id="34" name="Прямая со стрелкой 33"/>
          <p:cNvCxnSpPr>
            <a:stCxn id="46085" idx="3"/>
            <a:endCxn id="46086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089" name="AutoShape 5"/>
          <p:cNvSpPr>
            <a:spLocks noChangeArrowheads="1"/>
          </p:cNvSpPr>
          <p:nvPr/>
        </p:nvSpPr>
        <p:spPr bwMode="auto">
          <a:xfrm>
            <a:off x="4395788" y="1628775"/>
            <a:ext cx="352425" cy="576263"/>
          </a:xfrm>
          <a:prstGeom prst="downArrow">
            <a:avLst>
              <a:gd name="adj1" fmla="val 39102"/>
              <a:gd name="adj2" fmla="val 5568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24A3D-5E51-4536-97D6-DBB57F46108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8"/>
          <p:cNvSpPr txBox="1">
            <a:spLocks noChangeArrowheads="1"/>
          </p:cNvSpPr>
          <p:nvPr/>
        </p:nvSpPr>
        <p:spPr bwMode="auto">
          <a:xfrm>
            <a:off x="3856038" y="1773238"/>
            <a:ext cx="1431925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Методы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2565400"/>
            <a:ext cx="2447925" cy="3527425"/>
            <a:chOff x="323" y="4444"/>
            <a:chExt cx="5439" cy="5559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323" y="4444"/>
              <a:ext cx="5439" cy="5559"/>
            </a:xfrm>
            <a:prstGeom prst="rect">
              <a:avLst/>
            </a:prstGeom>
            <a:gradFill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</a:rPr>
                <a:t>Средства физического развития</a:t>
              </a:r>
            </a:p>
            <a:p>
              <a:pPr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47137" name="Text Box 4" descr="Пергамент"/>
            <p:cNvSpPr txBox="1">
              <a:spLocks noChangeArrowheads="1"/>
            </p:cNvSpPr>
            <p:nvPr/>
          </p:nvSpPr>
          <p:spPr bwMode="auto">
            <a:xfrm>
              <a:off x="643" y="5805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Двигательная активность, занятия физкультурой</a:t>
              </a:r>
              <a:endParaRPr lang="ru-RU" altLang="ru-RU" sz="1600" b="1">
                <a:latin typeface="Arial" pitchFamily="34" charset="0"/>
              </a:endParaRPr>
            </a:p>
          </p:txBody>
        </p:sp>
        <p:sp>
          <p:nvSpPr>
            <p:cNvPr id="47138" name="Text Box 5" descr="Пергамент"/>
            <p:cNvSpPr txBox="1">
              <a:spLocks noChangeArrowheads="1"/>
            </p:cNvSpPr>
            <p:nvPr/>
          </p:nvSpPr>
          <p:spPr bwMode="auto">
            <a:xfrm>
              <a:off x="643" y="7166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Эколого-природные факторы (солнце, воздух, вода)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7139" name="Text Box 6" descr="Пергамент"/>
            <p:cNvSpPr txBox="1">
              <a:spLocks noChangeArrowheads="1"/>
            </p:cNvSpPr>
            <p:nvPr/>
          </p:nvSpPr>
          <p:spPr bwMode="auto">
            <a:xfrm>
              <a:off x="643" y="8528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Психогигиенические факторы (гигиена сна, питания, занятий)</a:t>
              </a:r>
              <a:endParaRPr lang="ru-RU" altLang="ru-RU" sz="1600">
                <a:latin typeface="Arial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2138" y="2565400"/>
            <a:ext cx="5616575" cy="3527425"/>
            <a:chOff x="7821" y="3423"/>
            <a:chExt cx="8712" cy="5560"/>
          </a:xfrm>
        </p:grpSpPr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7821" y="3423"/>
              <a:ext cx="8712" cy="5560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</a:rPr>
                <a:t>Формы физического развития</a:t>
              </a:r>
              <a:endParaRPr lang="ru-RU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7933" y="4104"/>
              <a:ext cx="8488" cy="4765"/>
              <a:chOff x="7883" y="5142"/>
              <a:chExt cx="8488" cy="4765"/>
            </a:xfrm>
          </p:grpSpPr>
          <p:sp>
            <p:nvSpPr>
              <p:cNvPr id="47121" name="Text Box 10"/>
              <p:cNvSpPr txBox="1">
                <a:spLocks noChangeArrowheads="1"/>
              </p:cNvSpPr>
              <p:nvPr/>
            </p:nvSpPr>
            <p:spPr bwMode="auto">
              <a:xfrm>
                <a:off x="7882" y="9448"/>
                <a:ext cx="8490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Самостоятельная двигательно-игровая деятельность детей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2" name="Text Box 11"/>
              <p:cNvSpPr txBox="1">
                <a:spLocks noChangeArrowheads="1"/>
              </p:cNvSpPr>
              <p:nvPr/>
            </p:nvSpPr>
            <p:spPr bwMode="auto">
              <a:xfrm>
                <a:off x="7882" y="5142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Физкультурные занятия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3" name="Text Box 12"/>
              <p:cNvSpPr txBox="1">
                <a:spLocks noChangeArrowheads="1"/>
              </p:cNvSpPr>
              <p:nvPr/>
            </p:nvSpPr>
            <p:spPr bwMode="auto">
              <a:xfrm>
                <a:off x="7882" y="6275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Подвижные игры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4" name="Text Box 13"/>
              <p:cNvSpPr txBox="1">
                <a:spLocks noChangeArrowheads="1"/>
              </p:cNvSpPr>
              <p:nvPr/>
            </p:nvSpPr>
            <p:spPr bwMode="auto">
              <a:xfrm>
                <a:off x="12351" y="5707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Утренняя гимнастика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5" name="Text Box 14"/>
              <p:cNvSpPr txBox="1">
                <a:spLocks noChangeArrowheads="1"/>
              </p:cNvSpPr>
              <p:nvPr/>
            </p:nvSpPr>
            <p:spPr bwMode="auto">
              <a:xfrm>
                <a:off x="7882" y="7411"/>
                <a:ext cx="1788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ЛФК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6" name="Text Box 15"/>
              <p:cNvSpPr txBox="1">
                <a:spLocks noChangeArrowheads="1"/>
              </p:cNvSpPr>
              <p:nvPr/>
            </p:nvSpPr>
            <p:spPr bwMode="auto">
              <a:xfrm>
                <a:off x="12016" y="6275"/>
                <a:ext cx="424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Корригирующая гимнастика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7" name="Text Box 16"/>
              <p:cNvSpPr txBox="1">
                <a:spLocks noChangeArrowheads="1"/>
              </p:cNvSpPr>
              <p:nvPr/>
            </p:nvSpPr>
            <p:spPr bwMode="auto">
              <a:xfrm>
                <a:off x="14474" y="8317"/>
                <a:ext cx="1743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Ритмика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8" name="Text Box 17"/>
              <p:cNvSpPr txBox="1">
                <a:spLocks noChangeArrowheads="1"/>
              </p:cNvSpPr>
              <p:nvPr/>
            </p:nvSpPr>
            <p:spPr bwMode="auto">
              <a:xfrm>
                <a:off x="7882" y="8017"/>
                <a:ext cx="6331" cy="7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Спортивные игры, развлечения, праздники и  соревнования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9" name="Text Box 18"/>
              <p:cNvSpPr txBox="1">
                <a:spLocks noChangeArrowheads="1"/>
              </p:cNvSpPr>
              <p:nvPr/>
            </p:nvSpPr>
            <p:spPr bwMode="auto">
              <a:xfrm>
                <a:off x="11792" y="8880"/>
                <a:ext cx="4469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Музыкальные  занятия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0" name="Text Box 19"/>
              <p:cNvSpPr txBox="1">
                <a:spLocks noChangeArrowheads="1"/>
              </p:cNvSpPr>
              <p:nvPr/>
            </p:nvSpPr>
            <p:spPr bwMode="auto">
              <a:xfrm>
                <a:off x="9894" y="7411"/>
                <a:ext cx="6380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Физкультурные упражнения на прогулке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1" name="Text Box 20"/>
              <p:cNvSpPr txBox="1">
                <a:spLocks noChangeArrowheads="1"/>
              </p:cNvSpPr>
              <p:nvPr/>
            </p:nvSpPr>
            <p:spPr bwMode="auto">
              <a:xfrm>
                <a:off x="7882" y="6841"/>
                <a:ext cx="357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Физкультминутки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2" name="Text Box 21"/>
              <p:cNvSpPr txBox="1">
                <a:spLocks noChangeArrowheads="1"/>
              </p:cNvSpPr>
              <p:nvPr/>
            </p:nvSpPr>
            <p:spPr bwMode="auto">
              <a:xfrm>
                <a:off x="7882" y="5707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Закаливающие  процедуры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3" name="Text Box 22"/>
              <p:cNvSpPr txBox="1">
                <a:spLocks noChangeArrowheads="1"/>
              </p:cNvSpPr>
              <p:nvPr/>
            </p:nvSpPr>
            <p:spPr bwMode="auto">
              <a:xfrm>
                <a:off x="11679" y="6841"/>
                <a:ext cx="4587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Гимнастика пробуждения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4" name="Text Box 23"/>
              <p:cNvSpPr txBox="1">
                <a:spLocks noChangeArrowheads="1"/>
              </p:cNvSpPr>
              <p:nvPr/>
            </p:nvSpPr>
            <p:spPr bwMode="auto">
              <a:xfrm>
                <a:off x="7882" y="8880"/>
                <a:ext cx="3575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Кружки, секции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5" name="Text Box 24"/>
              <p:cNvSpPr txBox="1">
                <a:spLocks noChangeArrowheads="1"/>
              </p:cNvSpPr>
              <p:nvPr/>
            </p:nvSpPr>
            <p:spPr bwMode="auto">
              <a:xfrm>
                <a:off x="12351" y="5142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 b="1"/>
                  <a:t>Занятия по плаванию</a:t>
                </a:r>
                <a:endParaRPr lang="ru-RU" sz="1600">
                  <a:latin typeface="Arial" pitchFamily="34" charset="0"/>
                </a:endParaRPr>
              </a:p>
            </p:txBody>
          </p:sp>
        </p:grpSp>
      </p:grpSp>
      <p:cxnSp>
        <p:nvCxnSpPr>
          <p:cNvPr id="28" name="Прямая со стрелкой 27"/>
          <p:cNvCxnSpPr>
            <a:stCxn id="47111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7112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ЦЕЛЬ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ЗАДАЧИ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3851275" y="1196975"/>
            <a:ext cx="144145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Принципы</a:t>
            </a:r>
          </a:p>
        </p:txBody>
      </p:sp>
      <p:cxnSp>
        <p:nvCxnSpPr>
          <p:cNvPr id="33" name="Прямая со стрелкой 32"/>
          <p:cNvCxnSpPr>
            <a:stCxn id="47111" idx="3"/>
            <a:endCxn id="47112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7113" idx="2"/>
            <a:endCxn id="47106" idx="0"/>
          </p:cNvCxnSpPr>
          <p:nvPr/>
        </p:nvCxnSpPr>
        <p:spPr>
          <a:xfrm>
            <a:off x="4572000" y="1557338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Стрелка углом 37"/>
          <p:cNvSpPr/>
          <p:nvPr/>
        </p:nvSpPr>
        <p:spPr>
          <a:xfrm rot="5400000">
            <a:off x="5831681" y="1448595"/>
            <a:ext cx="504825" cy="1439862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Стрелка углом 38"/>
          <p:cNvSpPr/>
          <p:nvPr/>
        </p:nvSpPr>
        <p:spPr>
          <a:xfrm rot="5400000" flipV="1">
            <a:off x="2843213" y="1484313"/>
            <a:ext cx="504825" cy="1368425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DB3B0-0311-4BCB-B7C8-D1BC1318262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технологии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Text Box 7"/>
          <p:cNvSpPr txBox="1">
            <a:spLocks noChangeArrowheads="1"/>
          </p:cNvSpPr>
          <p:nvPr/>
        </p:nvSpPr>
        <p:spPr bwMode="auto">
          <a:xfrm>
            <a:off x="539750" y="1017588"/>
            <a:ext cx="8047038" cy="1619250"/>
          </a:xfrm>
          <a:prstGeom prst="rect">
            <a:avLst/>
          </a:prstGeom>
          <a:gradFill rotWithShape="1">
            <a:gsLst>
              <a:gs pos="0">
                <a:srgbClr val="D99694"/>
              </a:gs>
              <a:gs pos="100000">
                <a:srgbClr val="F2DCDB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9250" dir="2132261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b="1">
                <a:solidFill>
                  <a:srgbClr val="000000"/>
                </a:solidFill>
              </a:rPr>
              <a:t>Технология</a:t>
            </a:r>
            <a:r>
              <a:rPr lang="ru-RU">
                <a:solidFill>
                  <a:srgbClr val="000000"/>
                </a:solidFill>
              </a:rPr>
              <a:t> – </a:t>
            </a:r>
            <a:r>
              <a:rPr lang="ru-RU" sz="1700">
                <a:solidFill>
                  <a:srgbClr val="000000"/>
                </a:solidFill>
              </a:rPr>
              <a:t>научное прогнозирование и точное воспроизведение педагогических действий, которые обеспечивают достижение запланированных результатов</a:t>
            </a:r>
            <a:endParaRPr lang="ru-RU" sz="1700">
              <a:latin typeface="Arial" pitchFamily="34" charset="0"/>
            </a:endParaRPr>
          </a:p>
        </p:txBody>
      </p:sp>
      <p:sp>
        <p:nvSpPr>
          <p:cNvPr id="48132" name="Text Box 8"/>
          <p:cNvSpPr txBox="1">
            <a:spLocks noChangeArrowheads="1"/>
          </p:cNvSpPr>
          <p:nvPr/>
        </p:nvSpPr>
        <p:spPr bwMode="auto">
          <a:xfrm>
            <a:off x="755650" y="1628775"/>
            <a:ext cx="7632700" cy="8636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6D9F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b="1">
                <a:solidFill>
                  <a:srgbClr val="000000"/>
                </a:solidFill>
              </a:rPr>
              <a:t>Здоровьесберегающие технологии  – </a:t>
            </a:r>
            <a:r>
              <a:rPr lang="ru-RU" sz="1700">
                <a:solidFill>
                  <a:srgbClr val="000000"/>
                </a:solidFill>
              </a:rPr>
              <a:t>это технологии, направленные</a:t>
            </a:r>
            <a:br>
              <a:rPr lang="ru-RU" sz="1700">
                <a:solidFill>
                  <a:srgbClr val="000000"/>
                </a:solidFill>
              </a:rPr>
            </a:br>
            <a:r>
              <a:rPr lang="ru-RU" sz="1700">
                <a:solidFill>
                  <a:srgbClr val="000000"/>
                </a:solidFill>
              </a:rPr>
              <a:t>на сохранение здоровья и активное формирование здорового образа жизни</a:t>
            </a:r>
            <a:br>
              <a:rPr lang="ru-RU" sz="1700">
                <a:solidFill>
                  <a:srgbClr val="000000"/>
                </a:solidFill>
              </a:rPr>
            </a:br>
            <a:r>
              <a:rPr lang="ru-RU" sz="1700">
                <a:solidFill>
                  <a:srgbClr val="000000"/>
                </a:solidFill>
              </a:rPr>
              <a:t>и здоровья воспитанников</a:t>
            </a:r>
            <a:endParaRPr lang="ru-RU" sz="1700">
              <a:latin typeface="Arial" pitchFamily="34" charset="0"/>
            </a:endParaRPr>
          </a:p>
        </p:txBody>
      </p:sp>
      <p:grpSp>
        <p:nvGrpSpPr>
          <p:cNvPr id="3" name="Группа 12"/>
          <p:cNvGrpSpPr>
            <a:grpSpLocks/>
          </p:cNvGrpSpPr>
          <p:nvPr/>
        </p:nvGrpSpPr>
        <p:grpSpPr bwMode="auto">
          <a:xfrm>
            <a:off x="323850" y="1989138"/>
            <a:ext cx="8496300" cy="1368425"/>
            <a:chOff x="323528" y="1988840"/>
            <a:chExt cx="8496944" cy="136815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356084" y="3356992"/>
              <a:ext cx="431833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Двойные круглые скобки 8"/>
            <p:cNvSpPr/>
            <p:nvPr/>
          </p:nvSpPr>
          <p:spPr>
            <a:xfrm>
              <a:off x="323528" y="1988840"/>
              <a:ext cx="8496944" cy="1368152"/>
            </a:xfrm>
            <a:prstGeom prst="bracketPair">
              <a:avLst>
                <a:gd name="adj" fmla="val 30405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611188" y="2852738"/>
            <a:ext cx="7956550" cy="3240087"/>
            <a:chOff x="611560" y="2852936"/>
            <a:chExt cx="7956464" cy="3240360"/>
          </a:xfrm>
        </p:grpSpPr>
        <p:sp>
          <p:nvSpPr>
            <p:cNvPr id="48136" name="Text Box 9"/>
            <p:cNvSpPr txBox="1">
              <a:spLocks noChangeArrowheads="1"/>
            </p:cNvSpPr>
            <p:nvPr/>
          </p:nvSpPr>
          <p:spPr bwMode="auto">
            <a:xfrm>
              <a:off x="611560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7E4BD"/>
                </a:gs>
              </a:gsLst>
              <a:lin ang="5400000" scaled="1"/>
            </a:gradFill>
            <a:ln w="12700">
              <a:solidFill>
                <a:srgbClr val="C3D69B"/>
              </a:solidFill>
              <a:miter lim="800000"/>
              <a:headEnd/>
              <a:tailEnd/>
            </a:ln>
            <a:effectLst>
              <a:prstShdw prst="shdw13" dist="53882" dir="13500000">
                <a:srgbClr val="4F6228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b="1">
                  <a:solidFill>
                    <a:srgbClr val="C00000"/>
                  </a:solidFill>
                </a:rPr>
                <a:t>Медико-профилактические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мониторинга здоровья</a:t>
              </a:r>
              <a:br>
                <a:rPr lang="ru-RU" altLang="ru-RU" sz="1600"/>
              </a:br>
              <a:r>
                <a:rPr lang="ru-RU" altLang="ru-RU" sz="1600"/>
                <a:t>    дошкольников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и контроль питания детей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физического развития дошкольников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закаливание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профилактических </a:t>
              </a:r>
              <a:br>
                <a:rPr lang="ru-RU" altLang="ru-RU" sz="1600"/>
              </a:br>
              <a:r>
                <a:rPr lang="ru-RU" altLang="ru-RU" sz="1600"/>
                <a:t>   мероприятий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обеспечения требований</a:t>
              </a:r>
              <a:br>
                <a:rPr lang="ru-RU" altLang="ru-RU" sz="1600"/>
              </a:br>
              <a:r>
                <a:rPr lang="ru-RU" altLang="ru-RU" sz="1600"/>
                <a:t>   СанПиНов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здоровьесберегающей </a:t>
              </a:r>
              <a:br>
                <a:rPr lang="ru-RU" altLang="ru-RU" sz="1600"/>
              </a:br>
              <a:r>
                <a:rPr lang="ru-RU" altLang="ru-RU" sz="1600"/>
                <a:t>    среды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8137" name="Text Box 10"/>
            <p:cNvSpPr txBox="1">
              <a:spLocks noChangeArrowheads="1"/>
            </p:cNvSpPr>
            <p:nvPr/>
          </p:nvSpPr>
          <p:spPr bwMode="auto">
            <a:xfrm>
              <a:off x="4788024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CD5B5"/>
                </a:gs>
              </a:gsLst>
              <a:lin ang="5400000" scaled="1"/>
            </a:gradFill>
            <a:ln w="12700">
              <a:solidFill>
                <a:srgbClr val="FAC090"/>
              </a:solidFill>
              <a:miter lim="800000"/>
              <a:headEnd/>
              <a:tailEnd/>
            </a:ln>
            <a:effectLst>
              <a:prstShdw prst="shdw13" dist="53882" dir="13500000">
                <a:srgbClr val="984807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b="1">
                  <a:solidFill>
                    <a:srgbClr val="C00000"/>
                  </a:solidFill>
                </a:rPr>
                <a:t>Физкультурно-оздоровительные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развитие физических качеств, </a:t>
              </a:r>
              <a:br>
                <a:rPr lang="ru-RU" altLang="ru-RU" sz="1600"/>
              </a:br>
              <a:r>
                <a:rPr lang="ru-RU" altLang="ru-RU" sz="1600"/>
                <a:t>    двигательной активности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становление физической культуры</a:t>
              </a:r>
              <a:br>
                <a:rPr lang="ru-RU" altLang="ru-RU" sz="1600"/>
              </a:br>
              <a:r>
                <a:rPr lang="ru-RU" altLang="ru-RU" sz="1600"/>
                <a:t>    детей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дыхательная гимнастика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массаж и самомассаж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профилактика плоскостопия</a:t>
              </a:r>
              <a:br>
                <a:rPr lang="ru-RU" altLang="ru-RU" sz="1600"/>
              </a:br>
              <a:r>
                <a:rPr lang="ru-RU" altLang="ru-RU" sz="1600"/>
                <a:t>    и формирования правильной осанки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воспитание привычки к повседневной</a:t>
              </a:r>
              <a:br>
                <a:rPr lang="ru-RU" altLang="ru-RU" sz="1600"/>
              </a:br>
              <a:r>
                <a:rPr lang="ru-RU" altLang="ru-RU" sz="1600"/>
                <a:t>   физической активности и заботе</a:t>
              </a:r>
              <a:br>
                <a:rPr lang="ru-RU" altLang="ru-RU" sz="1600"/>
              </a:br>
              <a:r>
                <a:rPr lang="ru-RU" altLang="ru-RU" sz="1600"/>
                <a:t>   о здоровье</a:t>
              </a:r>
              <a:endParaRPr lang="ru-RU" altLang="ru-RU" sz="1600">
                <a:latin typeface="Arial" pitchFamily="34" charset="0"/>
              </a:endParaRPr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00BBD-5D87-473F-B1E3-215138D830B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Медико-профилактические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49155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Физкультурно-оздоровительные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371600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692150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989138"/>
            <a:ext cx="8642350" cy="1727200"/>
            <a:chOff x="546" y="8535"/>
            <a:chExt cx="13609" cy="2720"/>
          </a:xfrm>
        </p:grpSpPr>
        <p:sp>
          <p:nvSpPr>
            <p:cNvPr id="49170" name="Text Box 12"/>
            <p:cNvSpPr txBox="1">
              <a:spLocks noChangeArrowheads="1"/>
            </p:cNvSpPr>
            <p:nvPr/>
          </p:nvSpPr>
          <p:spPr bwMode="auto">
            <a:xfrm>
              <a:off x="546" y="8535"/>
              <a:ext cx="13609" cy="27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81320" dir="18519588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b="1">
                  <a:solidFill>
                    <a:srgbClr val="C00000"/>
                  </a:solidFill>
                </a:rPr>
                <a:t>Психологическая безопасность</a:t>
              </a:r>
              <a:endParaRPr lang="ru-RU" sz="2000" b="1">
                <a:solidFill>
                  <a:srgbClr val="C00000"/>
                </a:solidFill>
                <a:latin typeface="Times New Roman" pitchFamily="18" charset="0"/>
              </a:endParaRPr>
            </a:p>
            <a:p>
              <a:endParaRPr lang="ru-RU">
                <a:latin typeface="Arial" pitchFamily="34" charset="0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681" y="9102"/>
              <a:ext cx="13360" cy="1927"/>
              <a:chOff x="681" y="9102"/>
              <a:chExt cx="13360" cy="1927"/>
            </a:xfrm>
          </p:grpSpPr>
          <p:sp>
            <p:nvSpPr>
              <p:cNvPr id="49172" name="Text Box 14"/>
              <p:cNvSpPr txBox="1">
                <a:spLocks noChangeArrowheads="1"/>
              </p:cNvSpPr>
              <p:nvPr/>
            </p:nvSpPr>
            <p:spPr bwMode="auto">
              <a:xfrm>
                <a:off x="681" y="9102"/>
                <a:ext cx="1907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9CDE5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54061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Комфорт-ная органи-зация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ru-RU" sz="1600"/>
                  <a:t>режимных моментов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3" name="Text Box 15"/>
              <p:cNvSpPr txBox="1">
                <a:spLocks noChangeArrowheads="1"/>
              </p:cNvSpPr>
              <p:nvPr/>
            </p:nvSpPr>
            <p:spPr bwMode="auto">
              <a:xfrm>
                <a:off x="2701" y="9102"/>
                <a:ext cx="1815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Оптималь-ный  двига-тельный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ru-RU" sz="1600"/>
                  <a:t>режим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4" name="Text Box 16"/>
              <p:cNvSpPr txBox="1">
                <a:spLocks noChangeArrowheads="1"/>
              </p:cNvSpPr>
              <p:nvPr/>
            </p:nvSpPr>
            <p:spPr bwMode="auto">
              <a:xfrm>
                <a:off x="4628" y="9102"/>
                <a:ext cx="2722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Правильное распределение интеллектуаль-ных и физических нагрузок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5" name="Text Box 17"/>
              <p:cNvSpPr txBox="1">
                <a:spLocks noChangeArrowheads="1"/>
              </p:cNvSpPr>
              <p:nvPr/>
            </p:nvSpPr>
            <p:spPr bwMode="auto">
              <a:xfrm>
                <a:off x="7463" y="9117"/>
                <a:ext cx="2267" cy="191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Доброжела-тельный стиль общения взрослого</a:t>
                </a:r>
                <a:br>
                  <a:rPr lang="ru-RU" sz="1600"/>
                </a:br>
                <a:r>
                  <a:rPr lang="ru-RU" sz="1600"/>
                  <a:t>с детьми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6" name="Text Box 18"/>
              <p:cNvSpPr txBox="1">
                <a:spLocks noChangeArrowheads="1"/>
              </p:cNvSpPr>
              <p:nvPr/>
            </p:nvSpPr>
            <p:spPr bwMode="auto">
              <a:xfrm>
                <a:off x="12000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Использование прие-мов релак-сации в режиме дня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7" name="Text Box 19"/>
              <p:cNvSpPr txBox="1">
                <a:spLocks noChangeArrowheads="1"/>
              </p:cNvSpPr>
              <p:nvPr/>
            </p:nvSpPr>
            <p:spPr bwMode="auto">
              <a:xfrm>
                <a:off x="9845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600"/>
                  <a:t>Целесообра-зность  в применении приемов</a:t>
                </a:r>
                <a:br>
                  <a:rPr lang="ru-RU" sz="1600"/>
                </a:br>
                <a:r>
                  <a:rPr lang="ru-RU" sz="1600"/>
                  <a:t>и методов</a:t>
                </a:r>
              </a:p>
              <a:p>
                <a:pPr>
                  <a:lnSpc>
                    <a:spcPct val="90000"/>
                  </a:lnSpc>
                </a:pPr>
                <a:endParaRPr lang="ru-RU" sz="1600">
                  <a:latin typeface="Arial" pitchFamily="34" charset="0"/>
                </a:endParaRPr>
              </a:p>
            </p:txBody>
          </p:sp>
        </p:grpSp>
      </p:grpSp>
      <p:sp>
        <p:nvSpPr>
          <p:cNvPr id="18" name="AutoShape 30"/>
          <p:cNvSpPr>
            <a:spLocks noChangeArrowheads="1"/>
          </p:cNvSpPr>
          <p:nvPr/>
        </p:nvSpPr>
        <p:spPr bwMode="auto">
          <a:xfrm>
            <a:off x="4356100" y="3789363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42900" y="4292600"/>
            <a:ext cx="8550275" cy="1800225"/>
            <a:chOff x="720" y="1005"/>
            <a:chExt cx="13465" cy="2835"/>
          </a:xfrm>
        </p:grpSpPr>
        <p:sp>
          <p:nvSpPr>
            <p:cNvPr id="49162" name="Text Box 21" descr="Пергамент"/>
            <p:cNvSpPr txBox="1">
              <a:spLocks noChangeArrowheads="1"/>
            </p:cNvSpPr>
            <p:nvPr/>
          </p:nvSpPr>
          <p:spPr bwMode="auto">
            <a:xfrm>
              <a:off x="720" y="1005"/>
              <a:ext cx="13465" cy="283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19280412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1900" b="1">
                  <a:solidFill>
                    <a:srgbClr val="C00000"/>
                  </a:solidFill>
                </a:rPr>
                <a:t>Оздоровительная направленность воспитательно - образовательного процесса</a:t>
              </a:r>
              <a:endParaRPr lang="ru-RU" sz="1900">
                <a:latin typeface="Times New Roman" pitchFamily="18" charset="0"/>
              </a:endParaRPr>
            </a:p>
            <a:p>
              <a:endParaRPr lang="ru-RU">
                <a:latin typeface="Arial" pitchFamily="34" charset="0"/>
              </a:endParaRPr>
            </a:p>
          </p:txBody>
        </p:sp>
        <p:sp>
          <p:nvSpPr>
            <p:cNvPr id="49163" name="Text Box 22"/>
            <p:cNvSpPr txBox="1">
              <a:spLocks noChangeArrowheads="1"/>
            </p:cNvSpPr>
            <p:nvPr/>
          </p:nvSpPr>
          <p:spPr bwMode="auto">
            <a:xfrm>
              <a:off x="1044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325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Создание</a:t>
              </a: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условий для</a:t>
              </a: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самореа-лизации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4" name="Text Box 23"/>
            <p:cNvSpPr txBox="1">
              <a:spLocks noChangeArrowheads="1"/>
            </p:cNvSpPr>
            <p:nvPr/>
          </p:nvSpPr>
          <p:spPr bwMode="auto">
            <a:xfrm>
              <a:off x="12370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Ориента-ция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на зону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ближай-шего развития</a:t>
              </a:r>
              <a:endParaRPr lang="ru-RU" sz="16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5" name="Text Box 24"/>
            <p:cNvSpPr txBox="1">
              <a:spLocks noChangeArrowheads="1"/>
            </p:cNvSpPr>
            <p:nvPr/>
          </p:nvSpPr>
          <p:spPr bwMode="auto">
            <a:xfrm>
              <a:off x="851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Предоста-вление ребенку</a:t>
              </a: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свободы выбора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6" name="Text Box 25"/>
            <p:cNvSpPr txBox="1">
              <a:spLocks noChangeArrowheads="1"/>
            </p:cNvSpPr>
            <p:nvPr/>
          </p:nvSpPr>
          <p:spPr bwMode="auto">
            <a:xfrm>
              <a:off x="6360" y="1630"/>
              <a:ext cx="1928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Учет инди-видуальных особеннос-тей и инте-ресов детей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7" name="Text Box 26"/>
            <p:cNvSpPr txBox="1">
              <a:spLocks noChangeArrowheads="1"/>
            </p:cNvSpPr>
            <p:nvPr/>
          </p:nvSpPr>
          <p:spPr bwMode="auto">
            <a:xfrm>
              <a:off x="443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Бережное 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отноше-ние к нервной 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системе ребенка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8" name="Text Box 27"/>
            <p:cNvSpPr txBox="1">
              <a:spLocks noChangeArrowheads="1"/>
            </p:cNvSpPr>
            <p:nvPr/>
          </p:nvSpPr>
          <p:spPr bwMode="auto">
            <a:xfrm>
              <a:off x="250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Создание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условий для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оздорови-тельных режимов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9" name="Text Box 28"/>
            <p:cNvSpPr txBox="1">
              <a:spLocks noChangeArrowheads="1"/>
            </p:cNvSpPr>
            <p:nvPr/>
          </p:nvSpPr>
          <p:spPr bwMode="auto">
            <a:xfrm>
              <a:off x="840" y="1625"/>
              <a:ext cx="1438" cy="198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1600"/>
                <a:t>Учет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600"/>
                <a:t>гигиенических требо-ваний</a:t>
              </a:r>
              <a:endParaRPr lang="ru-RU" sz="1600">
                <a:latin typeface="Arial" pitchFamily="34" charset="0"/>
              </a:endParaRPr>
            </a:p>
          </p:txBody>
        </p: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AEB2E-C360-4E3A-AF14-2FA959D3255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>
            <a:off x="4284663" y="2205038"/>
            <a:ext cx="5746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179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Медико-профилактические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50180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Физкультурно-оздоровительные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268413"/>
            <a:ext cx="461962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549275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395288" y="1773238"/>
            <a:ext cx="3889375" cy="863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6B9B8"/>
              </a:gs>
            </a:gsLst>
            <a:lin ang="5400000" scaled="1"/>
          </a:gradFill>
          <a:ln w="12700">
            <a:solidFill>
              <a:srgbClr val="D99694"/>
            </a:solidFill>
            <a:miter lim="800000"/>
            <a:headEnd/>
            <a:tailEnd/>
          </a:ln>
          <a:effectLst>
            <a:outerShdw dist="81320" dir="18519588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000" b="1">
                <a:solidFill>
                  <a:srgbClr val="C00000"/>
                </a:solidFill>
              </a:rPr>
              <a:t>Психологическая</a:t>
            </a:r>
          </a:p>
          <a:p>
            <a:pPr algn="ctr">
              <a:lnSpc>
                <a:spcPct val="90000"/>
              </a:lnSpc>
            </a:pPr>
            <a:r>
              <a:rPr lang="ru-RU" sz="2000" b="1">
                <a:solidFill>
                  <a:srgbClr val="C00000"/>
                </a:solidFill>
              </a:rPr>
              <a:t> безопасность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endParaRPr lang="ru-RU">
              <a:latin typeface="Arial" pitchFamily="34" charset="0"/>
            </a:endParaRPr>
          </a:p>
        </p:txBody>
      </p:sp>
      <p:sp>
        <p:nvSpPr>
          <p:cNvPr id="50184" name="Text Box 21" descr="Пергамент"/>
          <p:cNvSpPr txBox="1">
            <a:spLocks noChangeArrowheads="1"/>
          </p:cNvSpPr>
          <p:nvPr/>
        </p:nvSpPr>
        <p:spPr bwMode="auto">
          <a:xfrm>
            <a:off x="4859338" y="1773238"/>
            <a:ext cx="3836987" cy="863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81320" dir="19280412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1900" b="1">
                <a:solidFill>
                  <a:srgbClr val="C00000"/>
                </a:solidFill>
              </a:rPr>
              <a:t>Оздоровительная направленность </a:t>
            </a:r>
          </a:p>
          <a:p>
            <a:pPr algn="ctr">
              <a:lnSpc>
                <a:spcPct val="90000"/>
              </a:lnSpc>
            </a:pPr>
            <a:r>
              <a:rPr lang="ru-RU" sz="1900" b="1">
                <a:solidFill>
                  <a:srgbClr val="C00000"/>
                </a:solidFill>
              </a:rPr>
              <a:t>воспитательно - образовательного </a:t>
            </a:r>
          </a:p>
          <a:p>
            <a:pPr algn="ctr">
              <a:lnSpc>
                <a:spcPct val="90000"/>
              </a:lnSpc>
            </a:pPr>
            <a:r>
              <a:rPr lang="ru-RU" sz="1900" b="1">
                <a:solidFill>
                  <a:srgbClr val="C00000"/>
                </a:solidFill>
              </a:rPr>
              <a:t>процесса</a:t>
            </a:r>
            <a:endParaRPr lang="ru-RU" sz="190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>
              <a:latin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4325" y="3284538"/>
            <a:ext cx="8434388" cy="2881312"/>
            <a:chOff x="870" y="1485"/>
            <a:chExt cx="13282" cy="4536"/>
          </a:xfrm>
        </p:grpSpPr>
        <p:sp>
          <p:nvSpPr>
            <p:cNvPr id="50188" name="Text Box 3"/>
            <p:cNvSpPr txBox="1">
              <a:spLocks noChangeArrowheads="1"/>
            </p:cNvSpPr>
            <p:nvPr/>
          </p:nvSpPr>
          <p:spPr bwMode="auto">
            <a:xfrm>
              <a:off x="870" y="1485"/>
              <a:ext cx="13282" cy="45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000" b="1">
                  <a:solidFill>
                    <a:srgbClr val="C00000"/>
                  </a:solidFill>
                </a:rPr>
                <a:t>Виды  здоровьесберегающих  технологий</a:t>
              </a:r>
              <a:endParaRPr lang="ru-RU" sz="2000">
                <a:latin typeface="Arial" pitchFamily="34" charset="0"/>
              </a:endParaRPr>
            </a:p>
          </p:txBody>
        </p:sp>
        <p:sp>
          <p:nvSpPr>
            <p:cNvPr id="50189" name="Text Box 4"/>
            <p:cNvSpPr txBox="1">
              <a:spLocks noChangeArrowheads="1"/>
            </p:cNvSpPr>
            <p:nvPr/>
          </p:nvSpPr>
          <p:spPr bwMode="auto">
            <a:xfrm>
              <a:off x="1110" y="2162"/>
              <a:ext cx="3742" cy="363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600" b="1"/>
                <a:t>Технологии сохранения </a:t>
              </a:r>
              <a:endParaRPr lang="ru-RU" sz="1600" b="1">
                <a:latin typeface="Times New Roman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/>
                <a:t>и стимулирования здоровья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стретчинг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ритмопластика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динамические паузы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подвижные</a:t>
              </a:r>
              <a:br>
                <a:rPr lang="ru-RU" sz="1600"/>
              </a:br>
              <a:r>
                <a:rPr lang="ru-RU" sz="1600"/>
                <a:t>    и спортивные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релаксация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600"/>
                <a:t> различные гимнастики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50190" name="Text Box 5"/>
            <p:cNvSpPr txBox="1">
              <a:spLocks noChangeArrowheads="1"/>
            </p:cNvSpPr>
            <p:nvPr/>
          </p:nvSpPr>
          <p:spPr bwMode="auto">
            <a:xfrm>
              <a:off x="10182" y="2165"/>
              <a:ext cx="3742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600" b="1"/>
                <a:t>Коррекционные технологии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арттерапия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технологии</a:t>
              </a:r>
              <a:br>
                <a:rPr lang="ru-RU" sz="1600"/>
              </a:br>
              <a:r>
                <a:rPr lang="ru-RU" sz="1600"/>
                <a:t>    музыкального </a:t>
              </a:r>
              <a:br>
                <a:rPr lang="ru-RU" sz="1600"/>
              </a:br>
              <a:r>
                <a:rPr lang="ru-RU" sz="1600"/>
                <a:t>    воздействия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сказкотерапия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цветотерапия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психогимнастика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600"/>
                <a:t> фонетическая ритмика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50191" name="Text Box 6"/>
            <p:cNvSpPr txBox="1">
              <a:spLocks noChangeArrowheads="1"/>
            </p:cNvSpPr>
            <p:nvPr/>
          </p:nvSpPr>
          <p:spPr bwMode="auto">
            <a:xfrm>
              <a:off x="5195" y="2165"/>
              <a:ext cx="4647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1600" b="1"/>
                <a:t>Технологии обучения</a:t>
              </a:r>
              <a:endParaRPr lang="ru-RU" sz="1600" b="1">
                <a:latin typeface="Times New Roman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/>
                <a:t>здоровому образу жизни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физкультурные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проблемно-игровые </a:t>
              </a:r>
              <a:br>
                <a:rPr lang="ru-RU" sz="1600"/>
              </a:br>
              <a:r>
                <a:rPr lang="ru-RU" sz="1600"/>
                <a:t>   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коммуникативные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занятия из серии «Здоровье»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самомассаж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600"/>
                <a:t> биологическая обратная </a:t>
              </a:r>
              <a:br>
                <a:rPr lang="ru-RU" sz="1600"/>
              </a:br>
              <a:r>
                <a:rPr lang="ru-RU" sz="1600"/>
                <a:t>    связь (БОС)</a:t>
              </a: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</a:pP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50186" name="AutoShape 5"/>
          <p:cNvSpPr>
            <a:spLocks noChangeArrowheads="1"/>
          </p:cNvSpPr>
          <p:nvPr/>
        </p:nvSpPr>
        <p:spPr bwMode="auto">
          <a:xfrm>
            <a:off x="4427538" y="2636838"/>
            <a:ext cx="360362" cy="504825"/>
          </a:xfrm>
          <a:prstGeom prst="downArrow">
            <a:avLst>
              <a:gd name="adj1" fmla="val 39102"/>
              <a:gd name="adj2" fmla="val 5570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CB8795-7B08-4016-BD78-A57FA34CC83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Экран (4:3)</PresentationFormat>
  <Paragraphs>174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Здоровьесберегающие технологии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2014-02-24T07:38:24Z</dcterms:created>
  <dcterms:modified xsi:type="dcterms:W3CDTF">2014-02-24T07:39:07Z</dcterms:modified>
</cp:coreProperties>
</file>