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340225"/>
            <a:ext cx="7775575" cy="1752600"/>
          </a:xfrm>
        </p:spPr>
        <p:txBody>
          <a:bodyPr rtlCol="0" anchor="b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область </a:t>
            </a:r>
            <a:r>
              <a:rPr lang="ru-RU" sz="4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«Художественно-эстетическое развитие»</a:t>
            </a:r>
            <a:endParaRPr lang="ru-RU" sz="48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3" name="Picture 3" descr="D:\ПРОСВЕЩЕНИЕ\Картинки разные\Доналд_Золан\26.jpg"/>
          <p:cNvPicPr>
            <a:picLocks noChangeAspect="1" noChangeArrowheads="1"/>
          </p:cNvPicPr>
          <p:nvPr/>
        </p:nvPicPr>
        <p:blipFill>
          <a:blip r:embed="rId2" cstate="print"/>
          <a:srcRect b="8091"/>
          <a:stretch>
            <a:fillRect/>
          </a:stretch>
        </p:blipFill>
        <p:spPr bwMode="auto">
          <a:xfrm>
            <a:off x="2123730" y="374888"/>
            <a:ext cx="4896542" cy="394838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81300"/>
            <a:ext cx="3165475" cy="8191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620713"/>
            <a:ext cx="8280400" cy="5616575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«МУЗЫКАЛЬНО-РИТМИЧЕСКИЕ ДВИЖЕНИЯ»</a:t>
            </a:r>
            <a:endParaRPr lang="ru-RU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-развитие музыкального восприятия, музыкально-ритмического чувства и в связи с этим ритмичности движений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-обучение детей согласованию движений с характером музыкального произведения, наиболее яркими средствами музыкальной выразительности, развитие пространственных и временных ориентировок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-обучение детей музыкально-ритмическим умениям и навыкам через игры, пляски и упражнения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-развитие художественно-творческих способностей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477838"/>
            <a:ext cx="8064500" cy="590391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Содержание работы: «ИГРА НА ДЕТСКИХ МУЗЫКАЛЬНЫХ ИНСТРУМЕНТАХ»</a:t>
            </a:r>
            <a:endParaRPr lang="ru-RU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совершенствование эстетического восприятия и чувства ребенка</a:t>
            </a: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становление и развитие волевых качеств: выдержка, настойчивость, целеустремленность, усидчивость</a:t>
            </a: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развитие сосредоточенности, памяти, фантазии, творческих способностей, музыкального вкуса</a:t>
            </a: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знакомство с детскими музыкальными инструментами и обучение детей игре на них</a:t>
            </a: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 развитие координации музыкального мышления и двигательных функций организма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620713"/>
            <a:ext cx="8351838" cy="5329237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sz="2800" b="1" u="sng" dirty="0" smtClean="0">
                <a:solidFill>
                  <a:schemeClr val="tx1"/>
                </a:solidFill>
              </a:rPr>
              <a:t>Содержание работы: «ТВОРЧЕСТВО»: песенное, музыкально-игровое, танцевальное; импровизация на детских музыкальных инструментах</a:t>
            </a:r>
            <a:endParaRPr lang="ru-RU" sz="28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 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l" eaLnBrk="1" hangingPunct="1"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развивать способность творческого воображения при восприятии музыки</a:t>
            </a:r>
          </a:p>
          <a:p>
            <a:pPr algn="l" eaLnBrk="1" hangingPunct="1"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hangingPunct="1"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способствовать активизации фантазии ребенка, стремлению к достижению самостоятельно поставленной задачи, к поискам форм для воплощения своего замысла</a:t>
            </a:r>
          </a:p>
          <a:p>
            <a:pPr algn="l" eaLnBrk="1" hangingPunct="1">
              <a:buFont typeface="Arial" charset="0"/>
              <a:buNone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 развивать способность к песенному, музыкально-игровому, танцевальному творчеству, к импровизации на инструментах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8775" y="866775"/>
            <a:ext cx="8501063" cy="5168900"/>
            <a:chOff x="710" y="1410"/>
            <a:chExt cx="15336" cy="8140"/>
          </a:xfrm>
        </p:grpSpPr>
        <p:sp>
          <p:nvSpPr>
            <p:cNvPr id="104452" name="Text Box 3"/>
            <p:cNvSpPr txBox="1">
              <a:spLocks noChangeArrowheads="1"/>
            </p:cNvSpPr>
            <p:nvPr/>
          </p:nvSpPr>
          <p:spPr bwMode="auto">
            <a:xfrm>
              <a:off x="6747" y="1410"/>
              <a:ext cx="3265" cy="143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algn="ctr"/>
              <a:r>
                <a:rPr lang="ru-RU" b="1">
                  <a:latin typeface="Times New Roman" pitchFamily="18" charset="0"/>
                  <a:cs typeface="Times New Roman" pitchFamily="18" charset="0"/>
                </a:rPr>
                <a:t>Музыкальное </a:t>
              </a:r>
            </a:p>
            <a:p>
              <a:pPr algn="ctr">
                <a:spcAft>
                  <a:spcPts val="1000"/>
                </a:spcAft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развитие: формы</a:t>
              </a:r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53" name="Text Box 4"/>
            <p:cNvSpPr txBox="1">
              <a:spLocks noChangeArrowheads="1"/>
            </p:cNvSpPr>
            <p:nvPr/>
          </p:nvSpPr>
          <p:spPr bwMode="auto">
            <a:xfrm>
              <a:off x="9088" y="3286"/>
              <a:ext cx="3478" cy="9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500" b="1">
                  <a:latin typeface="Times New Roman" pitchFamily="18" charset="0"/>
                  <a:cs typeface="Times New Roman" pitchFamily="18" charset="0"/>
                </a:rPr>
                <a:t>Музыка </a:t>
              </a:r>
            </a:p>
            <a:p>
              <a:pPr algn="ctr">
                <a:spcAft>
                  <a:spcPts val="1000"/>
                </a:spcAft>
              </a:pPr>
              <a:r>
                <a:rPr lang="ru-RU" altLang="ru-RU" sz="1500" b="1">
                  <a:latin typeface="Times New Roman" pitchFamily="18" charset="0"/>
                  <a:cs typeface="Times New Roman" pitchFamily="18" charset="0"/>
                </a:rPr>
                <a:t>на других занятиях</a:t>
              </a:r>
              <a:endParaRPr lang="ru-RU" altLang="ru-RU" sz="15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54" name="Text Box 6" descr="5%"/>
            <p:cNvSpPr txBox="1">
              <a:spLocks noChangeArrowheads="1"/>
            </p:cNvSpPr>
            <p:nvPr/>
          </p:nvSpPr>
          <p:spPr bwMode="auto">
            <a:xfrm>
              <a:off x="8732" y="5112"/>
              <a:ext cx="3266" cy="1417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Совместная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деятельность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взрослых и детей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55" name="Text Box 7" descr="10%"/>
            <p:cNvSpPr txBox="1">
              <a:spLocks noChangeArrowheads="1"/>
            </p:cNvSpPr>
            <p:nvPr/>
          </p:nvSpPr>
          <p:spPr bwMode="auto">
            <a:xfrm>
              <a:off x="4763" y="5095"/>
              <a:ext cx="3266" cy="1417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600" b="1">
                  <a:latin typeface="Times New Roman" pitchFamily="18" charset="0"/>
                  <a:cs typeface="Times New Roman" pitchFamily="18" charset="0"/>
                </a:rPr>
                <a:t>Игровая</a:t>
              </a: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музыкальная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деятельность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56" name="Text Box 9"/>
            <p:cNvSpPr txBox="1">
              <a:spLocks noChangeArrowheads="1"/>
            </p:cNvSpPr>
            <p:nvPr/>
          </p:nvSpPr>
          <p:spPr bwMode="auto">
            <a:xfrm>
              <a:off x="4402" y="3320"/>
              <a:ext cx="3266" cy="9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Праздники </a:t>
              </a:r>
            </a:p>
            <a:p>
              <a:pPr algn="ctr">
                <a:spcAft>
                  <a:spcPts val="1000"/>
                </a:spcAft>
              </a:pP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и развлечения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57" name="Text Box 10" descr="Алмазная решетка (точечная)"/>
            <p:cNvSpPr txBox="1">
              <a:spLocks noChangeArrowheads="1"/>
            </p:cNvSpPr>
            <p:nvPr/>
          </p:nvSpPr>
          <p:spPr bwMode="auto">
            <a:xfrm>
              <a:off x="12780" y="3286"/>
              <a:ext cx="3266" cy="1417"/>
            </a:xfrm>
            <a:prstGeom prst="rect">
              <a:avLst/>
            </a:prstGeom>
            <a:pattFill prst="dot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Индивидуальные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музыкальные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занятия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58" name="Text Box 11" descr="Мелкое конфетти"/>
            <p:cNvSpPr txBox="1">
              <a:spLocks noChangeArrowheads="1"/>
            </p:cNvSpPr>
            <p:nvPr/>
          </p:nvSpPr>
          <p:spPr bwMode="auto">
            <a:xfrm>
              <a:off x="710" y="3286"/>
              <a:ext cx="3266" cy="1417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Фронтальные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 музыкальные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занятия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59" name="Text Box 12" descr="Мелкое конфетти"/>
            <p:cNvSpPr txBox="1">
              <a:spLocks noChangeArrowheads="1"/>
            </p:cNvSpPr>
            <p:nvPr/>
          </p:nvSpPr>
          <p:spPr bwMode="auto">
            <a:xfrm>
              <a:off x="710" y="5112"/>
              <a:ext cx="2982" cy="14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en-US" altLang="ru-RU" sz="1500" b="1">
                  <a:latin typeface="Times New Roman" pitchFamily="18" charset="0"/>
                  <a:cs typeface="Times New Roman" pitchFamily="18" charset="0"/>
                </a:rPr>
                <a:t>Комплексные</a:t>
              </a:r>
              <a:endParaRPr lang="ru-RU" altLang="ru-RU" sz="1500" b="1">
                <a:latin typeface="Times New Roman" pitchFamily="18" charset="0"/>
                <a:cs typeface="Times New Roman" pitchFamily="18" charset="0"/>
              </a:endParaRP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500" b="1">
                  <a:latin typeface="Times New Roman" pitchFamily="18" charset="0"/>
                  <a:cs typeface="Times New Roman" pitchFamily="18" charset="0"/>
                </a:rPr>
                <a:t>Тематические </a:t>
              </a: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500" b="1">
                  <a:latin typeface="Times New Roman" pitchFamily="18" charset="0"/>
                  <a:cs typeface="Times New Roman" pitchFamily="18" charset="0"/>
                </a:rPr>
                <a:t>Традиционные</a:t>
              </a:r>
            </a:p>
            <a:p>
              <a:pPr>
                <a:spcAft>
                  <a:spcPts val="1000"/>
                </a:spcAft>
              </a:pPr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  <a:p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60" name="Text Box 13" descr="Алмазная решетка (точечная)"/>
            <p:cNvSpPr txBox="1">
              <a:spLocks noChangeArrowheads="1"/>
            </p:cNvSpPr>
            <p:nvPr/>
          </p:nvSpPr>
          <p:spPr bwMode="auto">
            <a:xfrm>
              <a:off x="12780" y="5112"/>
              <a:ext cx="3266" cy="4438"/>
            </a:xfrm>
            <a:prstGeom prst="rect">
              <a:avLst/>
            </a:prstGeom>
            <a:pattFill prst="dot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en-US" altLang="ru-RU" sz="1400" b="1">
                  <a:latin typeface="Times New Roman" pitchFamily="18" charset="0"/>
                  <a:cs typeface="Times New Roman" pitchFamily="18" charset="0"/>
                </a:rPr>
                <a:t>Творческие занятия</a:t>
              </a: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Развитие слуха и голоса </a:t>
              </a:r>
              <a:endParaRPr lang="en-US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Упражнения  в освоении танцевальных движений </a:t>
              </a:r>
              <a:endParaRPr lang="en-US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Обучение игре на детских музыкальных инструментах 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61" name="Text Box 14" descr="10%"/>
            <p:cNvSpPr txBox="1">
              <a:spLocks noChangeArrowheads="1"/>
            </p:cNvSpPr>
            <p:nvPr/>
          </p:nvSpPr>
          <p:spPr bwMode="auto">
            <a:xfrm>
              <a:off x="3976" y="7088"/>
              <a:ext cx="3550" cy="2272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Театрализованные музыкальные игры 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Музыкально-дидактические игры 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Игры с пением 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Ритмические игры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62" name="Text Box 15" descr="5%"/>
            <p:cNvSpPr txBox="1">
              <a:spLocks noChangeArrowheads="1"/>
            </p:cNvSpPr>
            <p:nvPr/>
          </p:nvSpPr>
          <p:spPr bwMode="auto">
            <a:xfrm>
              <a:off x="9088" y="7088"/>
              <a:ext cx="3266" cy="1704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Театрализованная деятельность 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Оркестры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Ансамбли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2130" y="2414"/>
              <a:ext cx="12212" cy="4674"/>
              <a:chOff x="2130" y="2414"/>
              <a:chExt cx="12212" cy="4674"/>
            </a:xfrm>
          </p:grpSpPr>
          <p:sp>
            <p:nvSpPr>
              <p:cNvPr id="104464" name="Line 19"/>
              <p:cNvSpPr>
                <a:spLocks noChangeShapeType="1"/>
              </p:cNvSpPr>
              <p:nvPr/>
            </p:nvSpPr>
            <p:spPr bwMode="auto">
              <a:xfrm>
                <a:off x="7881" y="2843"/>
                <a:ext cx="0" cy="22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65" name="Line 20"/>
              <p:cNvSpPr>
                <a:spLocks noChangeShapeType="1"/>
              </p:cNvSpPr>
              <p:nvPr/>
            </p:nvSpPr>
            <p:spPr bwMode="auto">
              <a:xfrm>
                <a:off x="8902" y="2843"/>
                <a:ext cx="0" cy="22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66" name="Line 21"/>
              <p:cNvSpPr>
                <a:spLocks noChangeShapeType="1"/>
              </p:cNvSpPr>
              <p:nvPr/>
            </p:nvSpPr>
            <p:spPr bwMode="auto">
              <a:xfrm flipH="1">
                <a:off x="3266" y="2414"/>
                <a:ext cx="3481" cy="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67" name="Line 22"/>
              <p:cNvSpPr>
                <a:spLocks noChangeShapeType="1"/>
              </p:cNvSpPr>
              <p:nvPr/>
            </p:nvSpPr>
            <p:spPr bwMode="auto">
              <a:xfrm>
                <a:off x="10013" y="2414"/>
                <a:ext cx="3193" cy="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68" name="Line 23"/>
              <p:cNvSpPr>
                <a:spLocks noChangeShapeType="1"/>
              </p:cNvSpPr>
              <p:nvPr/>
            </p:nvSpPr>
            <p:spPr bwMode="auto">
              <a:xfrm flipH="1">
                <a:off x="6106" y="2843"/>
                <a:ext cx="1278" cy="44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69" name="Line 24"/>
              <p:cNvSpPr>
                <a:spLocks noChangeShapeType="1"/>
              </p:cNvSpPr>
              <p:nvPr/>
            </p:nvSpPr>
            <p:spPr bwMode="auto">
              <a:xfrm>
                <a:off x="9372" y="2840"/>
                <a:ext cx="1278" cy="4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70" name="Line 25"/>
              <p:cNvSpPr>
                <a:spLocks noChangeShapeType="1"/>
              </p:cNvSpPr>
              <p:nvPr/>
            </p:nvSpPr>
            <p:spPr bwMode="auto">
              <a:xfrm>
                <a:off x="2130" y="4703"/>
                <a:ext cx="0" cy="4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71" name="Line 26"/>
              <p:cNvSpPr>
                <a:spLocks noChangeShapeType="1"/>
              </p:cNvSpPr>
              <p:nvPr/>
            </p:nvSpPr>
            <p:spPr bwMode="auto">
              <a:xfrm>
                <a:off x="14342" y="4703"/>
                <a:ext cx="0" cy="4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72" name="Line 27"/>
              <p:cNvSpPr>
                <a:spLocks noChangeShapeType="1"/>
              </p:cNvSpPr>
              <p:nvPr/>
            </p:nvSpPr>
            <p:spPr bwMode="auto">
              <a:xfrm>
                <a:off x="6106" y="6529"/>
                <a:ext cx="0" cy="5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73" name="Line 28"/>
              <p:cNvSpPr>
                <a:spLocks noChangeShapeType="1"/>
              </p:cNvSpPr>
              <p:nvPr/>
            </p:nvSpPr>
            <p:spPr bwMode="auto">
              <a:xfrm>
                <a:off x="10366" y="6529"/>
                <a:ext cx="0" cy="5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4596B-0287-40B2-A64F-DE23F515ECA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1397000"/>
          <a:ext cx="8569324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331"/>
                <a:gridCol w="2142331"/>
                <a:gridCol w="2142331"/>
                <a:gridCol w="2142331"/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98" marB="4579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4" marR="91444" marT="45798" marB="4579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4" marR="91444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98" marB="45798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188913"/>
          <a:ext cx="8577264" cy="6066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812"/>
                <a:gridCol w="2160143"/>
                <a:gridCol w="2528491"/>
                <a:gridCol w="1872818"/>
              </a:tblGrid>
              <a:tr h="64764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dirty="0" smtClean="0"/>
                        <a:t>Формы работы по музыкальному развитию</a:t>
                      </a:r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434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Режимные </a:t>
                      </a:r>
                    </a:p>
                    <a:p>
                      <a:pPr algn="ctr"/>
                      <a:r>
                        <a:rPr lang="ru-RU" sz="1800" b="1" dirty="0" smtClean="0"/>
                        <a:t>моменты</a:t>
                      </a:r>
                      <a:endParaRPr lang="ru-RU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Совместная деятельность педагога с детьми</a:t>
                      </a:r>
                      <a:endParaRPr lang="ru-RU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Самостоятельная деятельность детей</a:t>
                      </a:r>
                      <a:endParaRPr lang="ru-RU" sz="18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Совместная деятельность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семьей</a:t>
                      </a:r>
                      <a:endParaRPr lang="ru-RU" sz="1800" b="1" dirty="0"/>
                    </a:p>
                  </a:txBody>
                  <a:tcPr marT="45713" marB="45713"/>
                </a:tc>
              </a:tr>
              <a:tr h="51127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1" dirty="0" smtClean="0"/>
                        <a:t>Формы организации детей</a:t>
                      </a:r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4246">
                <a:tc>
                  <a:txBody>
                    <a:bodyPr/>
                    <a:lstStyle/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</a:t>
                      </a:r>
                    </a:p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Подгрупповые</a:t>
                      </a:r>
                      <a:endParaRPr lang="ru-RU" sz="17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Групповые</a:t>
                      </a:r>
                    </a:p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Подгрупповые</a:t>
                      </a:r>
                    </a:p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 </a:t>
                      </a:r>
                      <a:endParaRPr lang="ru-RU" sz="17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 </a:t>
                      </a:r>
                    </a:p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Подгрупповые</a:t>
                      </a:r>
                    </a:p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7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Групповые</a:t>
                      </a:r>
                    </a:p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Подгрупповые</a:t>
                      </a:r>
                    </a:p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</a:t>
                      </a:r>
                      <a:endParaRPr lang="ru-RU" sz="1700" b="1" dirty="0"/>
                    </a:p>
                  </a:txBody>
                  <a:tcPr marT="45713" marB="45713"/>
                </a:tc>
              </a:tr>
              <a:tr h="3078331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на музыкальных занятиях;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на других занятиях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во время  прогулки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 сюжетно-ролевых играх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на праздниках и развлечениях</a:t>
                      </a:r>
                      <a:endParaRPr lang="ru-RU" sz="14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-Занятия </a:t>
                      </a:r>
                    </a:p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-Праздники, развлечения, досуг</a:t>
                      </a:r>
                    </a:p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-Музыка в повседневной жизни: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-Театрализованная деятельность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-Игры с элементами  аккомпанемента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Празднование дней рождения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оркестры,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ансамбли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Импровизация на инструментах</a:t>
                      </a:r>
                    </a:p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-Музыкально-дидактические игры</a:t>
                      </a:r>
                    </a:p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-Игры-драматизации</a:t>
                      </a:r>
                    </a:p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-Аккомпанемент в пении, танце и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-Детский ансамбль, оркестр </a:t>
                      </a:r>
                    </a:p>
                    <a:p>
                      <a:pPr lvl="0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Игры в «концерт», «спектакль», «музыкальные занятия», «оркестр».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-Подбор на инструментах знакомых мелодий и сочинения новых </a:t>
                      </a:r>
                      <a:endParaRPr lang="ru-RU" sz="1400" b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Открытые музыкальные занятия для родителей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Посещения детских музыкальных театров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досуги</a:t>
                      </a:r>
                    </a:p>
                    <a:p>
                      <a:endParaRPr lang="ru-RU" sz="1400" b="1" dirty="0"/>
                    </a:p>
                  </a:txBody>
                  <a:tcPr marT="45713" marB="4571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68313" y="369888"/>
            <a:ext cx="8351837" cy="1282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Задачи образовательной области «Художественно - эстетическое развитие» во ФГОС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8313" y="1916113"/>
            <a:ext cx="8135937" cy="417671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600"/>
              </a:spcAft>
              <a:buFont typeface="Arial" charset="0"/>
              <a:buChar char="•"/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Развитие предпосылок ценностно – смыслового восприятия и понимания произведений искусства (словесного, музыкального, изобразительного), мира природы</a:t>
            </a:r>
          </a:p>
          <a:p>
            <a:pPr fontAlgn="auto">
              <a:spcAft>
                <a:spcPts val="600"/>
              </a:spcAft>
              <a:buFont typeface="Arial" charset="0"/>
              <a:buChar char="•"/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Становление эстетического отношения к окружающему миру</a:t>
            </a:r>
          </a:p>
          <a:p>
            <a:pPr fontAlgn="auto">
              <a:spcAft>
                <a:spcPts val="600"/>
              </a:spcAft>
              <a:buFont typeface="Arial" charset="0"/>
              <a:buChar char="•"/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Формирование элементарных представлений о видах искусства</a:t>
            </a:r>
          </a:p>
          <a:p>
            <a:pPr fontAlgn="auto">
              <a:spcAft>
                <a:spcPts val="600"/>
              </a:spcAft>
              <a:buFont typeface="Arial" charset="0"/>
              <a:buChar char="•"/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Восприятие музыки, художественной литературы, фольклора</a:t>
            </a:r>
          </a:p>
          <a:p>
            <a:pPr fontAlgn="auto">
              <a:spcAft>
                <a:spcPts val="600"/>
              </a:spcAft>
              <a:buFont typeface="Arial" charset="0"/>
              <a:buChar char="•"/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Стимулирование сопереживания персонажам художественных произведений</a:t>
            </a:r>
          </a:p>
          <a:p>
            <a:pPr fontAlgn="auto">
              <a:spcAft>
                <a:spcPts val="600"/>
              </a:spcAft>
              <a:buFont typeface="Arial" charset="0"/>
              <a:buChar char="•"/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Реализация самостоятельной творческой деятельности детей </a:t>
            </a:r>
            <a:r>
              <a:rPr lang="ru-RU" b="1" dirty="0">
                <a:cs typeface="Times New Roman" panose="02020603050405020304" pitchFamily="18" charset="0"/>
              </a:rPr>
              <a:t>(изобразительной, конструктивно-модельной, музыкальной и др.)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B1B79-2324-42B3-A28C-D870BF46C66D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93189" name="TextBox 3"/>
          <p:cNvSpPr txBox="1">
            <a:spLocks noChangeArrowheads="1"/>
          </p:cNvSpPr>
          <p:nvPr/>
        </p:nvSpPr>
        <p:spPr bwMode="auto">
          <a:xfrm>
            <a:off x="0" y="0"/>
            <a:ext cx="421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>
                <a:solidFill>
                  <a:schemeClr val="bg1"/>
                </a:solidFill>
                <a:latin typeface="Arial" pitchFamily="34" charset="0"/>
              </a:rPr>
              <a:t>Образовательные области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388" y="989013"/>
          <a:ext cx="8712200" cy="5303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1481"/>
                <a:gridCol w="1992547"/>
                <a:gridCol w="2239494"/>
                <a:gridCol w="2508678"/>
              </a:tblGrid>
              <a:tr h="3657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Эстетическое восприятие мира природы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Эстетическое восприятие социального мира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</a:rPr>
                        <a:t>Художественное восприятие произведений искусства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Художественно-изобразительная 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</a:rPr>
                        <a:t>деятельность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694" marR="59694" marT="0" marB="0"/>
                </a:tc>
              </a:tr>
              <a:tr h="4938055"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Побуждать детей наблюдать за окружающей живой природой, всматриваться, замечать красоту природы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Обогащать яркими впечатлениями от разнообразия красоты природы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эмоциональный отклик на окружающую природу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любовь ко всему живому, умение любоваться, видеть красоту вокруг себя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Дать детям представление о том, что все люди трудятся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интерес, уважение к труду, людям труда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бережное отношение к окружающему предметному миру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Формировать интерес к окружающим предметам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Уметь обследовать их, осуществлять простейший сенсорный анализ, выделять ярко выраженные свойства, качества предмета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Различать эмоциональное состояние людей. Воспитывать чувство симпатии к другим детям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эстетические чувства, художественное восприятие ребенка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эмоциональный отклик на произведения искусства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замечать яркость цветовых образов изобразительного и прикладного искусства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выделять средства выразительности в произведениях искусства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Дать элементарные представления об архитектуре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делиться своими впечатлениями со взрослыми, сверстниками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Формировать эмоционально-эстетическое отношение ребенка к народной культуре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694" marR="5969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интерес детей к изобразительной деятельности, к образному отражению увиденного, услышанного, прочувствованного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Формировать представления о форме, величине, строении, цвете предметов, упражнять в передаче своего отношения к изображаемому, выделять главное в предмете и его признаки, настроение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создавать образ из округлых форм и цветовых пятен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гармонично располагать предметы на плоскости листа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воображение, творческие способности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видеть средства выразительности в произведениях искусства (цвет, ритм, объем)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Знакомить с разнообразием  изобразительных материалов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694" marR="59694" marT="0" marB="0"/>
                </a:tc>
              </a:tr>
            </a:tbl>
          </a:graphicData>
        </a:graphic>
      </p:graphicFrame>
      <p:sp>
        <p:nvSpPr>
          <p:cNvPr id="94227" name="Rectangle 1"/>
          <p:cNvSpPr>
            <a:spLocks noChangeArrowheads="1"/>
          </p:cNvSpPr>
          <p:nvPr/>
        </p:nvSpPr>
        <p:spPr bwMode="auto">
          <a:xfrm>
            <a:off x="2268538" y="260350"/>
            <a:ext cx="50927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ru-RU" altLang="ru-RU" sz="1600" b="1">
                <a:latin typeface="Arial" pitchFamily="34" charset="0"/>
                <a:cs typeface="Times New Roman" pitchFamily="18" charset="0"/>
              </a:rPr>
              <a:t>Задачи художественно-эстетического развития </a:t>
            </a:r>
          </a:p>
          <a:p>
            <a:pPr algn="ctr">
              <a:tabLst>
                <a:tab pos="228600" algn="l"/>
              </a:tabLst>
            </a:pPr>
            <a:r>
              <a:rPr lang="ru-RU" altLang="ru-RU" sz="1600" b="1">
                <a:latin typeface="Arial" pitchFamily="34" charset="0"/>
                <a:cs typeface="Times New Roman" pitchFamily="18" charset="0"/>
              </a:rPr>
              <a:t>в младшем дошкольном возрасте</a:t>
            </a:r>
            <a:endParaRPr lang="ru-RU" altLang="ru-RU">
              <a:latin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754D0-750C-40F3-B568-60E264F8BD8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9388" y="981075"/>
          <a:ext cx="8712201" cy="5623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1053"/>
                <a:gridCol w="2107758"/>
                <a:gridCol w="2748222"/>
                <a:gridCol w="2285168"/>
              </a:tblGrid>
              <a:tr h="5028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dirty="0">
                          <a:effectLst/>
                        </a:rPr>
                        <a:t>Эстетическое восприятие мира природы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971" marR="4597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>
                          <a:effectLst/>
                        </a:rPr>
                        <a:t>Эстетическое восприятие социального мира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971" marR="4597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>
                          <a:effectLst/>
                        </a:rPr>
                        <a:t>Художественное восприятие произведений искусства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971" marR="4597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Художественно-изобразительная 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100" b="1" dirty="0">
                          <a:effectLst/>
                        </a:rPr>
                        <a:t>деятельность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971" marR="45971" marT="0" marB="0"/>
                </a:tc>
              </a:tr>
              <a:tr h="5120062">
                <a:tc>
                  <a:txBody>
                    <a:bodyPr/>
                    <a:lstStyle/>
                    <a:p>
                      <a:pPr marL="174625" lvl="0" indent="-174625" algn="l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интерес, желание и умение наблюдать за живой и неживой природой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эмоциональный отклик на красоту природы, любовь к природе, основы экологической культуры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Подводить к умению одухотворять природу, представлять себя в роли животного, растения, передавать его облик, характер, настроение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971" marR="45971" marT="0" marB="0"/>
                </a:tc>
                <a:tc>
                  <a:txBody>
                    <a:bodyPr/>
                    <a:lstStyle/>
                    <a:p>
                      <a:pPr marL="174625" lvl="0" indent="-174625" algn="l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Дать детям представление о труде взрослых, о профессиях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интерес, уважение к людям, которые трудятся на благо других людей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предметное отношение к предметам рукотворного мира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Формировать знания о Родине, Москве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Знакомить с ближайшим окружением, учить любоваться красотой окружающих предметов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выделять особенности строения предметов, их свойства и качества, назначение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Знакомить с изменениями, происходящими в окружающем мире</a:t>
                      </a:r>
                    </a:p>
                    <a:p>
                      <a:pPr marL="174625" lvl="0" indent="-174625" algn="l">
                        <a:spcAft>
                          <a:spcPts val="60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эмоциональный отклик на человеческие взаимоотношения, поступки 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971" marR="45971" marT="0" marB="0"/>
                </a:tc>
                <a:tc>
                  <a:txBody>
                    <a:bodyPr/>
                    <a:lstStyle/>
                    <a:p>
                      <a:pPr marL="174625" lvl="0" indent="-174625" algn="l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эстетическое восприятие, умение понимать содержание произведений искусства, всматриваться в картину, сравнивать произведения, проявляя к ним устойчивый интерес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эмоционально-эстетическую отзывчивость на произведения искусства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выделять средства выразительности в произведениях искусства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Воспитывать эмоциональный отклик на отраженные в произведениях искусства поступки, события, соотносить со своими представлениями о красивом, радостном, печальном и т.д.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представления детей об архитектуре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Формировать чувство цвета, его гармонии, симметрии, формы, ритма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Знакомить с произведениями искусства, знать, для чего создаются красивые вещи</a:t>
                      </a:r>
                    </a:p>
                    <a:p>
                      <a:pPr marL="174625" lvl="0" indent="-174625" algn="l">
                        <a:spcAft>
                          <a:spcPts val="600"/>
                        </a:spcAft>
                        <a:buSzPts val="1200"/>
                        <a:buFont typeface="Wingdings"/>
                        <a:buChar char=""/>
                        <a:tabLst>
                          <a:tab pos="2286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Содействовать эмоциональному общению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971" marR="45971" marT="0" marB="0"/>
                </a:tc>
                <a:tc>
                  <a:txBody>
                    <a:bodyPr/>
                    <a:lstStyle/>
                    <a:p>
                      <a:pPr marL="174625" lvl="0" indent="-174625" algn="l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174625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устойчивый интерес детей к разным видам изобразительной деятельности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174625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эстетические чувства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174625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создавать художественный образ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174625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отражать свои впечатления от окружающего мира в продуктивной деятельности, придумывать, фантазировать, экспериментировать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174625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изображать себя в общении с близкими, животными, растениями, отражать общественные события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174625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Развивать художественное творчество детей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174625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передавать животных, человека в движении</a:t>
                      </a:r>
                    </a:p>
                    <a:p>
                      <a:pPr marL="174625" lvl="0" indent="-174625" algn="l">
                        <a:spcAft>
                          <a:spcPts val="0"/>
                        </a:spcAft>
                        <a:buSzPts val="1200"/>
                        <a:buFont typeface="Wingdings"/>
                        <a:buChar char=""/>
                        <a:tabLst>
                          <a:tab pos="174625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Учить использовать в </a:t>
                      </a:r>
                      <a:r>
                        <a:rPr lang="ru-RU" sz="1200" b="1" dirty="0" err="1">
                          <a:effectLst/>
                        </a:rPr>
                        <a:t>изодеятельности</a:t>
                      </a:r>
                      <a:r>
                        <a:rPr lang="ru-RU" sz="1200" b="1" dirty="0">
                          <a:effectLst/>
                        </a:rPr>
                        <a:t> разнообразные изобразительные материалы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971" marR="45971" marT="0" marB="0"/>
                </a:tc>
              </a:tr>
            </a:tbl>
          </a:graphicData>
        </a:graphic>
      </p:graphicFrame>
      <p:sp>
        <p:nvSpPr>
          <p:cNvPr id="95251" name="Rectangle 1"/>
          <p:cNvSpPr>
            <a:spLocks noChangeArrowheads="1"/>
          </p:cNvSpPr>
          <p:nvPr/>
        </p:nvSpPr>
        <p:spPr bwMode="auto">
          <a:xfrm>
            <a:off x="2268538" y="260350"/>
            <a:ext cx="50927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ru-RU" altLang="ru-RU" sz="1600" b="1">
                <a:latin typeface="Arial" pitchFamily="34" charset="0"/>
                <a:cs typeface="Times New Roman" pitchFamily="18" charset="0"/>
              </a:rPr>
              <a:t>Задачи художественно-эстетического развития </a:t>
            </a:r>
          </a:p>
          <a:p>
            <a:pPr algn="ctr">
              <a:tabLst>
                <a:tab pos="228600" algn="l"/>
              </a:tabLst>
            </a:pPr>
            <a:r>
              <a:rPr lang="ru-RU" altLang="ru-RU" sz="1600" b="1">
                <a:latin typeface="Arial" pitchFamily="34" charset="0"/>
                <a:cs typeface="Times New Roman" pitchFamily="18" charset="0"/>
              </a:rPr>
              <a:t>в старшем дошкольном возрасте</a:t>
            </a:r>
            <a:endParaRPr lang="ru-RU" altLang="ru-RU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29C7-B622-417D-BA13-3BB51968C83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Детское конструирование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92275" y="1341438"/>
            <a:ext cx="5761038" cy="1943100"/>
            <a:chOff x="2180" y="2421"/>
            <a:chExt cx="7759" cy="2126"/>
          </a:xfrm>
        </p:grpSpPr>
        <p:sp>
          <p:nvSpPr>
            <p:cNvPr id="11267" name="Text Box 3"/>
            <p:cNvSpPr txBox="1">
              <a:spLocks noChangeArrowheads="1"/>
            </p:cNvSpPr>
            <p:nvPr/>
          </p:nvSpPr>
          <p:spPr bwMode="auto">
            <a:xfrm>
              <a:off x="2180" y="2421"/>
              <a:ext cx="7759" cy="2126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2700000" scaled="1"/>
            </a:gra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+mn-lt"/>
                <a:cs typeface="Arial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956" y="2579"/>
              <a:ext cx="6207" cy="1789"/>
              <a:chOff x="2716" y="5099"/>
              <a:chExt cx="6207" cy="1789"/>
            </a:xfrm>
          </p:grpSpPr>
          <p:sp>
            <p:nvSpPr>
              <p:cNvPr id="96276" name="Text Box 5" descr="Розовая тисненая бумага"/>
              <p:cNvSpPr txBox="1">
                <a:spLocks noChangeArrowheads="1"/>
              </p:cNvSpPr>
              <p:nvPr/>
            </p:nvSpPr>
            <p:spPr bwMode="auto">
              <a:xfrm>
                <a:off x="2879" y="5099"/>
                <a:ext cx="2280" cy="720"/>
              </a:xfrm>
              <a:prstGeom prst="rect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ts val="300"/>
                  </a:spcBef>
                  <a:spcAft>
                    <a:spcPts val="1000"/>
                  </a:spcAft>
                </a:pPr>
                <a:r>
                  <a:rPr lang="ru-RU" altLang="ru-RU" sz="2000" b="1"/>
                  <a:t>Творческое</a:t>
                </a:r>
                <a:endParaRPr lang="ru-RU" altLang="ru-RU" sz="2000"/>
              </a:p>
            </p:txBody>
          </p:sp>
          <p:sp>
            <p:nvSpPr>
              <p:cNvPr id="96277" name="Text Box 6" descr="Розовая тисненая бумага"/>
              <p:cNvSpPr txBox="1">
                <a:spLocks noChangeArrowheads="1"/>
              </p:cNvSpPr>
              <p:nvPr/>
            </p:nvSpPr>
            <p:spPr bwMode="auto">
              <a:xfrm>
                <a:off x="6359" y="5099"/>
                <a:ext cx="2400" cy="720"/>
              </a:xfrm>
              <a:prstGeom prst="rect">
                <a:avLst/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ts val="300"/>
                  </a:spcBef>
                  <a:spcAft>
                    <a:spcPts val="1000"/>
                  </a:spcAft>
                </a:pPr>
                <a:r>
                  <a:rPr lang="ru-RU" altLang="ru-RU" sz="2000" b="1"/>
                  <a:t>Техническое</a:t>
                </a:r>
                <a:endParaRPr lang="ru-RU" altLang="ru-RU" sz="2000"/>
              </a:p>
            </p:txBody>
          </p:sp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2716" y="5965"/>
                <a:ext cx="6207" cy="923"/>
                <a:chOff x="2716" y="2005"/>
                <a:chExt cx="6207" cy="923"/>
              </a:xfrm>
            </p:grpSpPr>
            <p:sp>
              <p:nvSpPr>
                <p:cNvPr id="96279" name="Text Box 8" descr="Упаковочная бумага"/>
                <p:cNvSpPr txBox="1">
                  <a:spLocks noChangeArrowheads="1"/>
                </p:cNvSpPr>
                <p:nvPr/>
              </p:nvSpPr>
              <p:spPr bwMode="auto">
                <a:xfrm>
                  <a:off x="2716" y="2005"/>
                  <a:ext cx="6207" cy="923"/>
                </a:xfrm>
                <a:prstGeom prst="rect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altLang="ru-RU"/>
                </a:p>
              </p:txBody>
            </p:sp>
            <p:sp>
              <p:nvSpPr>
                <p:cNvPr id="96280" name="Text Box 9" descr="Пергамент"/>
                <p:cNvSpPr txBox="1">
                  <a:spLocks noChangeArrowheads="1"/>
                </p:cNvSpPr>
                <p:nvPr/>
              </p:nvSpPr>
              <p:spPr bwMode="auto">
                <a:xfrm>
                  <a:off x="3200" y="2162"/>
                  <a:ext cx="2328" cy="630"/>
                </a:xfrm>
                <a:prstGeom prst="rect">
                  <a:avLst/>
                </a:pr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Aft>
                      <a:spcPts val="1000"/>
                    </a:spcAft>
                  </a:pPr>
                  <a:r>
                    <a:rPr lang="ru-RU" altLang="ru-RU" b="1"/>
                    <a:t>Создание замысла</a:t>
                  </a:r>
                  <a:endParaRPr lang="ru-RU" altLang="ru-RU"/>
                </a:p>
              </p:txBody>
            </p:sp>
            <p:sp>
              <p:nvSpPr>
                <p:cNvPr id="96281" name="Text Box 10" descr="Пергамент"/>
                <p:cNvSpPr txBox="1">
                  <a:spLocks noChangeArrowheads="1"/>
                </p:cNvSpPr>
                <p:nvPr/>
              </p:nvSpPr>
              <p:spPr bwMode="auto">
                <a:xfrm>
                  <a:off x="6110" y="2162"/>
                  <a:ext cx="2328" cy="630"/>
                </a:xfrm>
                <a:prstGeom prst="rect">
                  <a:avLst/>
                </a:pr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Aft>
                      <a:spcPts val="1000"/>
                    </a:spcAft>
                  </a:pPr>
                  <a:r>
                    <a:rPr lang="ru-RU" altLang="ru-RU" b="1"/>
                    <a:t>Воплощение замысла</a:t>
                  </a:r>
                  <a:endParaRPr lang="ru-RU" altLang="ru-RU"/>
                </a:p>
              </p:txBody>
            </p:sp>
          </p:grpSp>
        </p:grpSp>
        <p:sp>
          <p:nvSpPr>
            <p:cNvPr id="96274" name="AutoShape 11"/>
            <p:cNvSpPr>
              <a:spLocks noChangeArrowheads="1"/>
            </p:cNvSpPr>
            <p:nvPr/>
          </p:nvSpPr>
          <p:spPr bwMode="auto">
            <a:xfrm>
              <a:off x="2374" y="2736"/>
              <a:ext cx="720" cy="1339"/>
            </a:xfrm>
            <a:prstGeom prst="curvedRightArrow">
              <a:avLst>
                <a:gd name="adj1" fmla="val 27896"/>
                <a:gd name="adj2" fmla="val 78745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ru-RU"/>
            </a:p>
          </p:txBody>
        </p:sp>
        <p:sp>
          <p:nvSpPr>
            <p:cNvPr id="96275" name="AutoShape 12"/>
            <p:cNvSpPr>
              <a:spLocks noChangeArrowheads="1"/>
            </p:cNvSpPr>
            <p:nvPr/>
          </p:nvSpPr>
          <p:spPr bwMode="auto">
            <a:xfrm flipH="1">
              <a:off x="9065" y="2815"/>
              <a:ext cx="679" cy="1350"/>
            </a:xfrm>
            <a:prstGeom prst="curvedRightArrow">
              <a:avLst>
                <a:gd name="adj1" fmla="val 27899"/>
                <a:gd name="adj2" fmla="val 78746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ru-RU"/>
            </a:p>
          </p:txBody>
        </p: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1409700" y="3573463"/>
            <a:ext cx="6324600" cy="2663825"/>
            <a:chOff x="1275" y="5121"/>
            <a:chExt cx="9960" cy="4197"/>
          </a:xfrm>
        </p:grpSpPr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1275" y="5121"/>
              <a:ext cx="9960" cy="419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4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400" b="1" dirty="0">
                  <a:latin typeface="+mn-lt"/>
                  <a:cs typeface="Arial" charset="0"/>
                </a:rPr>
                <a:t>Виды детского конструирования</a:t>
              </a:r>
              <a:endParaRPr lang="ru-RU" sz="2400" dirty="0">
                <a:latin typeface="+mn-lt"/>
                <a:cs typeface="Arial" charset="0"/>
              </a:endParaRPr>
            </a:p>
          </p:txBody>
        </p: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1441" y="5915"/>
              <a:ext cx="9697" cy="3062"/>
              <a:chOff x="1441" y="5915"/>
              <a:chExt cx="9697" cy="3062"/>
            </a:xfrm>
          </p:grpSpPr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1441" y="5915"/>
                <a:ext cx="9639" cy="1361"/>
                <a:chOff x="1441" y="5915"/>
                <a:chExt cx="9639" cy="1361"/>
              </a:xfrm>
            </p:grpSpPr>
            <p:sp>
              <p:nvSpPr>
                <p:cNvPr id="9626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441" y="5915"/>
                  <a:ext cx="3118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b="1"/>
                    <a:t>Из строительного</a:t>
                  </a:r>
                </a:p>
                <a:p>
                  <a:pPr algn="ctr"/>
                  <a:r>
                    <a:rPr lang="ru-RU" altLang="ru-RU" b="1"/>
                    <a:t> материала</a:t>
                  </a:r>
                  <a:endParaRPr lang="ru-RU" altLang="ru-RU"/>
                </a:p>
              </p:txBody>
            </p:sp>
            <p:sp>
              <p:nvSpPr>
                <p:cNvPr id="9627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792" y="5915"/>
                  <a:ext cx="2886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b="1"/>
                    <a:t>Практическое  и компьютерное</a:t>
                  </a:r>
                  <a:endParaRPr lang="ru-RU" altLang="ru-RU"/>
                </a:p>
              </p:txBody>
            </p:sp>
            <p:sp>
              <p:nvSpPr>
                <p:cNvPr id="9627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7962" y="5915"/>
                  <a:ext cx="3118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b="1"/>
                    <a:t>Из деталей </a:t>
                  </a:r>
                </a:p>
                <a:p>
                  <a:pPr algn="ctr"/>
                  <a:r>
                    <a:rPr lang="ru-RU" altLang="ru-RU" b="1"/>
                    <a:t>конструкторов</a:t>
                  </a:r>
                  <a:endParaRPr lang="ru-RU" altLang="ru-RU"/>
                </a:p>
              </p:txBody>
            </p:sp>
          </p:grpSp>
          <p:grpSp>
            <p:nvGrpSpPr>
              <p:cNvPr id="9" name="Group 20"/>
              <p:cNvGrpSpPr>
                <a:grpSpLocks/>
              </p:cNvGrpSpPr>
              <p:nvPr/>
            </p:nvGrpSpPr>
            <p:grpSpPr bwMode="auto">
              <a:xfrm>
                <a:off x="1441" y="7616"/>
                <a:ext cx="9697" cy="1361"/>
                <a:chOff x="1441" y="7796"/>
                <a:chExt cx="9697" cy="1361"/>
              </a:xfrm>
            </p:grpSpPr>
            <p:sp>
              <p:nvSpPr>
                <p:cNvPr id="9626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441" y="7796"/>
                  <a:ext cx="3118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b="1"/>
                    <a:t>Из бумаги</a:t>
                  </a:r>
                  <a:endParaRPr lang="ru-RU" altLang="ru-RU"/>
                </a:p>
              </p:txBody>
            </p:sp>
            <p:sp>
              <p:nvSpPr>
                <p:cNvPr id="9626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843" y="7796"/>
                  <a:ext cx="2948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b="1"/>
                    <a:t>Из природного материала</a:t>
                  </a:r>
                  <a:endParaRPr lang="ru-RU" altLang="ru-RU"/>
                </a:p>
              </p:txBody>
            </p:sp>
            <p:sp>
              <p:nvSpPr>
                <p:cNvPr id="9626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018" y="7796"/>
                  <a:ext cx="3120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b="1"/>
                    <a:t>Из  крупно-габаритных модулей</a:t>
                  </a:r>
                  <a:endParaRPr lang="ru-RU" altLang="ru-RU"/>
                </a:p>
              </p:txBody>
            </p:sp>
          </p:grpSp>
        </p:grp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92F7B-AE25-4103-8389-A6327FDBB89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Детское конструирование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58788" y="1117600"/>
            <a:ext cx="8208962" cy="1943100"/>
            <a:chOff x="-509" y="10439"/>
            <a:chExt cx="12927" cy="3060"/>
          </a:xfrm>
        </p:grpSpPr>
        <p:sp>
          <p:nvSpPr>
            <p:cNvPr id="97290" name="Text Box 3"/>
            <p:cNvSpPr txBox="1">
              <a:spLocks noChangeArrowheads="1"/>
            </p:cNvSpPr>
            <p:nvPr/>
          </p:nvSpPr>
          <p:spPr bwMode="auto">
            <a:xfrm>
              <a:off x="-509" y="10439"/>
              <a:ext cx="12927" cy="3060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9000">
                  <a:srgbClr val="CC99FF"/>
                </a:gs>
                <a:gs pos="64000">
                  <a:srgbClr val="9966FF"/>
                </a:gs>
                <a:gs pos="82001">
                  <a:srgbClr val="99CCFF"/>
                </a:gs>
                <a:gs pos="100000">
                  <a:srgbClr val="CCCC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/>
                <a:t>Формы организации обучения конструированию</a:t>
              </a:r>
              <a:endParaRPr lang="ru-RU" altLang="ru-RU" sz="2000">
                <a:latin typeface="Arial" pitchFamily="34" charset="0"/>
              </a:endParaRPr>
            </a:p>
          </p:txBody>
        </p:sp>
        <p:sp>
          <p:nvSpPr>
            <p:cNvPr id="97291" name="Text Box 4"/>
            <p:cNvSpPr txBox="1">
              <a:spLocks noChangeArrowheads="1"/>
            </p:cNvSpPr>
            <p:nvPr/>
          </p:nvSpPr>
          <p:spPr bwMode="auto">
            <a:xfrm>
              <a:off x="-282" y="11006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Конструирование по модели</a:t>
              </a:r>
            </a:p>
            <a:p>
              <a:pPr>
                <a:lnSpc>
                  <a:spcPct val="90000"/>
                </a:lnSpc>
              </a:pP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97292" name="Text Box 5"/>
            <p:cNvSpPr txBox="1">
              <a:spLocks noChangeArrowheads="1"/>
            </p:cNvSpPr>
            <p:nvPr/>
          </p:nvSpPr>
          <p:spPr bwMode="auto">
            <a:xfrm>
              <a:off x="4141" y="11006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Конструирование по условиям</a:t>
              </a:r>
            </a:p>
            <a:p>
              <a:pPr>
                <a:lnSpc>
                  <a:spcPct val="90000"/>
                </a:lnSpc>
              </a:pP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97293" name="Text Box 6"/>
            <p:cNvSpPr txBox="1">
              <a:spLocks noChangeArrowheads="1"/>
            </p:cNvSpPr>
            <p:nvPr/>
          </p:nvSpPr>
          <p:spPr bwMode="auto">
            <a:xfrm>
              <a:off x="2893" y="12819"/>
              <a:ext cx="6010" cy="567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Конструирование по чертежам и схемам</a:t>
              </a:r>
            </a:p>
            <a:p>
              <a:pPr>
                <a:lnSpc>
                  <a:spcPct val="90000"/>
                </a:lnSpc>
              </a:pP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97294" name="Text Box 7"/>
            <p:cNvSpPr txBox="1">
              <a:spLocks noChangeArrowheads="1"/>
            </p:cNvSpPr>
            <p:nvPr/>
          </p:nvSpPr>
          <p:spPr bwMode="auto">
            <a:xfrm>
              <a:off x="-282" y="12026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Конструирование по замыслу</a:t>
              </a:r>
            </a:p>
            <a:p>
              <a:pPr>
                <a:lnSpc>
                  <a:spcPct val="90000"/>
                </a:lnSpc>
              </a:pP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97295" name="Text Box 8"/>
            <p:cNvSpPr txBox="1">
              <a:spLocks noChangeArrowheads="1"/>
            </p:cNvSpPr>
            <p:nvPr/>
          </p:nvSpPr>
          <p:spPr bwMode="auto">
            <a:xfrm>
              <a:off x="4141" y="11912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Конструирование по теме </a:t>
              </a:r>
            </a:p>
            <a:p>
              <a:pPr>
                <a:lnSpc>
                  <a:spcPct val="90000"/>
                </a:lnSpc>
              </a:pP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97296" name="Text Box 9"/>
            <p:cNvSpPr txBox="1">
              <a:spLocks noChangeArrowheads="1"/>
            </p:cNvSpPr>
            <p:nvPr/>
          </p:nvSpPr>
          <p:spPr bwMode="auto">
            <a:xfrm>
              <a:off x="9017" y="11912"/>
              <a:ext cx="3120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 Каркасное конструирование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97297" name="Text Box 10"/>
            <p:cNvSpPr txBox="1">
              <a:spLocks noChangeArrowheads="1"/>
            </p:cNvSpPr>
            <p:nvPr/>
          </p:nvSpPr>
          <p:spPr bwMode="auto">
            <a:xfrm>
              <a:off x="8961" y="11005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Конструирование по образцу</a:t>
              </a:r>
            </a:p>
            <a:p>
              <a:pPr>
                <a:lnSpc>
                  <a:spcPct val="90000"/>
                </a:lnSpc>
              </a:pPr>
              <a:endParaRPr lang="ru-RU" altLang="ru-RU" sz="1600">
                <a:latin typeface="Arial" pitchFamily="34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66725" y="3141663"/>
            <a:ext cx="8208963" cy="2951162"/>
            <a:chOff x="-509" y="10901"/>
            <a:chExt cx="12927" cy="4649"/>
          </a:xfrm>
        </p:grpSpPr>
        <p:sp>
          <p:nvSpPr>
            <p:cNvPr id="97286" name="Text Box 12"/>
            <p:cNvSpPr txBox="1">
              <a:spLocks noChangeArrowheads="1"/>
            </p:cNvSpPr>
            <p:nvPr/>
          </p:nvSpPr>
          <p:spPr bwMode="auto">
            <a:xfrm>
              <a:off x="-509" y="10901"/>
              <a:ext cx="12927" cy="4649"/>
            </a:xfrm>
            <a:prstGeom prst="rect">
              <a:avLst/>
            </a:prstGeom>
            <a:gradFill rotWithShape="1">
              <a:gsLst>
                <a:gs pos="0">
                  <a:srgbClr val="4D0808"/>
                </a:gs>
                <a:gs pos="30000">
                  <a:srgbClr val="FF0300"/>
                </a:gs>
                <a:gs pos="55000">
                  <a:srgbClr val="FF7A00"/>
                </a:gs>
                <a:gs pos="100000">
                  <a:srgbClr val="FFF2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C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/>
                <a:t>Взаимосвязь конструирования и игры</a:t>
              </a:r>
              <a:endParaRPr lang="ru-RU" altLang="ru-RU" sz="2000">
                <a:latin typeface="Arial" pitchFamily="34" charset="0"/>
              </a:endParaRPr>
            </a:p>
          </p:txBody>
        </p:sp>
        <p:sp>
          <p:nvSpPr>
            <p:cNvPr id="97287" name="Text Box 13"/>
            <p:cNvSpPr txBox="1">
              <a:spLocks noChangeArrowheads="1"/>
            </p:cNvSpPr>
            <p:nvPr/>
          </p:nvSpPr>
          <p:spPr bwMode="auto">
            <a:xfrm>
              <a:off x="3359" y="11507"/>
              <a:ext cx="5280" cy="868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Ранний возраст: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600"/>
                <a:t>конструирование слито с игрой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97288" name="Text Box 14"/>
            <p:cNvSpPr txBox="1">
              <a:spLocks noChangeArrowheads="1"/>
            </p:cNvSpPr>
            <p:nvPr/>
          </p:nvSpPr>
          <p:spPr bwMode="auto">
            <a:xfrm>
              <a:off x="1533" y="12488"/>
              <a:ext cx="9173" cy="1247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Младший дошкольный возраст: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600"/>
                <a:t>игра становится побудителем к конструированию, которое начинает приобретать для детей самостоятельное значение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97289" name="Text Box 15"/>
            <p:cNvSpPr txBox="1">
              <a:spLocks noChangeArrowheads="1"/>
            </p:cNvSpPr>
            <p:nvPr/>
          </p:nvSpPr>
          <p:spPr bwMode="auto">
            <a:xfrm>
              <a:off x="-55" y="13849"/>
              <a:ext cx="12186" cy="1588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Старший дошкольный возраст: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600"/>
                <a:t>Сформированная способность к полноценному конструированию стимулирует развитие сюжетной линии игры и само, порой, приобретает сюжетный характер, когда создается несколько конструкций, объединенных общим сюжетом</a:t>
              </a:r>
              <a:endParaRPr lang="ru-RU" altLang="ru-RU" sz="1600">
                <a:latin typeface="Arial" pitchFamily="34" charset="0"/>
              </a:endParaRPr>
            </a:p>
          </p:txBody>
        </p:sp>
      </p:grp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4DBA3-238C-41AA-9E2E-CD6D23EE37B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6350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Музыкальное развитие</a:t>
            </a:r>
            <a:endParaRPr lang="ru-RU" b="1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B203C-B423-432A-921B-377013478A8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98308" name="Text Box 2"/>
          <p:cNvSpPr txBox="1">
            <a:spLocks noChangeArrowheads="1"/>
          </p:cNvSpPr>
          <p:nvPr/>
        </p:nvSpPr>
        <p:spPr bwMode="auto">
          <a:xfrm>
            <a:off x="684213" y="836613"/>
            <a:ext cx="7775575" cy="720725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200" b="1"/>
              <a:t>Основные цели: </a:t>
            </a:r>
            <a:r>
              <a:rPr lang="ru-RU" altLang="ru-RU" sz="2200" b="1"/>
              <a:t>развитие музыкальности детей </a:t>
            </a:r>
          </a:p>
          <a:p>
            <a:pPr algn="ctr">
              <a:lnSpc>
                <a:spcPct val="90000"/>
              </a:lnSpc>
            </a:pPr>
            <a:r>
              <a:rPr lang="ru-RU" altLang="ru-RU" sz="2200" b="1"/>
              <a:t>и их способности эмоционально воспринимать музыку</a:t>
            </a:r>
            <a:endParaRPr lang="ru-RU" sz="2200" b="1"/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341313" y="1735138"/>
            <a:ext cx="8461375" cy="900112"/>
            <a:chOff x="341939" y="1734708"/>
            <a:chExt cx="8460122" cy="900000"/>
          </a:xfrm>
        </p:grpSpPr>
        <p:sp>
          <p:nvSpPr>
            <p:cNvPr id="98331" name="Text Box 4"/>
            <p:cNvSpPr txBox="1">
              <a:spLocks noChangeArrowheads="1"/>
            </p:cNvSpPr>
            <p:nvPr/>
          </p:nvSpPr>
          <p:spPr bwMode="auto">
            <a:xfrm>
              <a:off x="341939" y="1734708"/>
              <a:ext cx="8460122" cy="900000"/>
            </a:xfrm>
            <a:prstGeom prst="rect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r>
                <a:rPr lang="ru-RU" b="1"/>
                <a:t>Задачи воспитательно-образовательной работы</a:t>
              </a:r>
              <a:endParaRPr lang="ru-RU"/>
            </a:p>
          </p:txBody>
        </p:sp>
        <p:grpSp>
          <p:nvGrpSpPr>
            <p:cNvPr id="4" name="Группа 1"/>
            <p:cNvGrpSpPr>
              <a:grpSpLocks/>
            </p:cNvGrpSpPr>
            <p:nvPr/>
          </p:nvGrpSpPr>
          <p:grpSpPr bwMode="auto">
            <a:xfrm>
              <a:off x="605308" y="2060846"/>
              <a:ext cx="7933385" cy="459708"/>
              <a:chOff x="574518" y="2495176"/>
              <a:chExt cx="7933385" cy="511287"/>
            </a:xfrm>
          </p:grpSpPr>
          <p:sp>
            <p:nvSpPr>
              <p:cNvPr id="98333" name="Text Box 6"/>
              <p:cNvSpPr txBox="1">
                <a:spLocks noChangeArrowheads="1"/>
              </p:cNvSpPr>
              <p:nvPr/>
            </p:nvSpPr>
            <p:spPr bwMode="auto">
              <a:xfrm>
                <a:off x="574635" y="2501412"/>
                <a:ext cx="2987233" cy="5049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400" b="1"/>
                  <a:t>Развитие</a:t>
                </a:r>
                <a:r>
                  <a:rPr lang="ru-RU" altLang="ru-RU" sz="1400" b="1"/>
                  <a:t> музыкально-художественной деятельности</a:t>
                </a:r>
                <a:endParaRPr lang="ru-RU" sz="1400" b="1"/>
              </a:p>
            </p:txBody>
          </p:sp>
          <p:sp>
            <p:nvSpPr>
              <p:cNvPr id="98334" name="Text Box 7"/>
              <p:cNvSpPr txBox="1">
                <a:spLocks noChangeArrowheads="1"/>
              </p:cNvSpPr>
              <p:nvPr/>
            </p:nvSpPr>
            <p:spPr bwMode="auto">
              <a:xfrm>
                <a:off x="3611072" y="2494351"/>
                <a:ext cx="2411056" cy="5049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altLang="ru-RU" sz="1400" b="1"/>
                  <a:t>Приобщение к музыкальному искусству</a:t>
                </a:r>
              </a:p>
              <a:p>
                <a:pPr algn="ctr">
                  <a:lnSpc>
                    <a:spcPct val="90000"/>
                  </a:lnSpc>
                </a:pPr>
                <a:endParaRPr lang="ru-RU" sz="1400" b="1"/>
              </a:p>
            </p:txBody>
          </p:sp>
          <p:sp>
            <p:nvSpPr>
              <p:cNvPr id="98335" name="Text Box 8"/>
              <p:cNvSpPr txBox="1">
                <a:spLocks noChangeArrowheads="1"/>
              </p:cNvSpPr>
              <p:nvPr/>
            </p:nvSpPr>
            <p:spPr bwMode="auto">
              <a:xfrm>
                <a:off x="6095142" y="2501412"/>
                <a:ext cx="2412643" cy="5049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400" b="1"/>
                  <a:t>Р</a:t>
                </a:r>
                <a:r>
                  <a:rPr lang="en-US" sz="1400" b="1"/>
                  <a:t>азвитие воображения и творческой</a:t>
                </a:r>
                <a:r>
                  <a:rPr lang="ru-RU" sz="1400" b="1"/>
                  <a:t> </a:t>
                </a:r>
                <a:r>
                  <a:rPr lang="en-US" sz="1400" b="1"/>
                  <a:t>активности</a:t>
                </a:r>
                <a:endParaRPr lang="ru-RU" sz="1400" b="1"/>
              </a:p>
            </p:txBody>
          </p:sp>
        </p:grp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296863" y="2841625"/>
            <a:ext cx="8550275" cy="1323975"/>
            <a:chOff x="296730" y="2842312"/>
            <a:chExt cx="8550541" cy="1323439"/>
          </a:xfrm>
        </p:grpSpPr>
        <p:sp>
          <p:nvSpPr>
            <p:cNvPr id="11" name="TextBox 10"/>
            <p:cNvSpPr txBox="1"/>
            <p:nvPr/>
          </p:nvSpPr>
          <p:spPr>
            <a:xfrm>
              <a:off x="296730" y="2842312"/>
              <a:ext cx="8550541" cy="1323439"/>
            </a:xfrm>
            <a:prstGeom prst="rect">
              <a:avLst/>
            </a:prstGeom>
            <a:effectLst>
              <a:glow rad="101600">
                <a:schemeClr val="accent4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b="1" dirty="0"/>
                <a:t>Направления образовательной работы</a:t>
              </a:r>
            </a:p>
            <a:p>
              <a:pPr algn="ctr">
                <a:defRPr/>
              </a:pPr>
              <a:endParaRPr lang="ru-RU" sz="2000" b="1" dirty="0"/>
            </a:p>
            <a:p>
              <a:pPr algn="ctr">
                <a:defRPr/>
              </a:pPr>
              <a:endParaRPr lang="ru-RU" sz="2000" b="1" dirty="0"/>
            </a:p>
            <a:p>
              <a:pPr algn="ctr">
                <a:defRPr/>
              </a:pPr>
              <a:endParaRPr lang="ru-RU" sz="2000" b="1" dirty="0"/>
            </a:p>
          </p:txBody>
        </p:sp>
        <p:grpSp>
          <p:nvGrpSpPr>
            <p:cNvPr id="6" name="Группа 19"/>
            <p:cNvGrpSpPr>
              <a:grpSpLocks/>
            </p:cNvGrpSpPr>
            <p:nvPr/>
          </p:nvGrpSpPr>
          <p:grpSpPr bwMode="auto">
            <a:xfrm>
              <a:off x="460951" y="3212976"/>
              <a:ext cx="8222099" cy="829879"/>
              <a:chOff x="490093" y="3212976"/>
              <a:chExt cx="8222099" cy="829879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770698" y="3213637"/>
                <a:ext cx="1476421" cy="82834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600" b="1" dirty="0"/>
                  <a:t>Музыкально-ритмические движения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89389" y="3213637"/>
                <a:ext cx="1116048" cy="82834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ru-RU" sz="1600" b="1" dirty="0"/>
              </a:p>
              <a:p>
                <a:pPr algn="ctr">
                  <a:defRPr/>
                </a:pPr>
                <a:r>
                  <a:rPr lang="ru-RU" sz="1600" b="1" dirty="0"/>
                  <a:t>Слушание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740378" y="3213637"/>
                <a:ext cx="900141" cy="82834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ru-RU" sz="1600" b="1" dirty="0"/>
              </a:p>
              <a:p>
                <a:pPr algn="ctr">
                  <a:defRPr/>
                </a:pPr>
                <a:r>
                  <a:rPr lang="ru-RU" sz="1600" b="1" dirty="0"/>
                  <a:t>Пение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299820" y="3215224"/>
                <a:ext cx="2413075" cy="82834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600" b="1" dirty="0"/>
                  <a:t>Развитие творчества: песенного, музыкально-игрового, танцевального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353484" y="3215224"/>
                <a:ext cx="1800281" cy="82834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600" b="1" dirty="0"/>
                  <a:t>Игра на детских музыкальных </a:t>
                </a:r>
              </a:p>
              <a:p>
                <a:pPr algn="ctr">
                  <a:defRPr/>
                </a:pPr>
                <a:r>
                  <a:rPr lang="ru-RU" sz="1600" b="1" dirty="0"/>
                  <a:t>инструментах</a:t>
                </a:r>
              </a:p>
            </p:txBody>
          </p:sp>
        </p:grpSp>
      </p:grpSp>
      <p:grpSp>
        <p:nvGrpSpPr>
          <p:cNvPr id="7" name="Группа 23"/>
          <p:cNvGrpSpPr>
            <a:grpSpLocks/>
          </p:cNvGrpSpPr>
          <p:nvPr/>
        </p:nvGrpSpPr>
        <p:grpSpPr bwMode="auto">
          <a:xfrm>
            <a:off x="287338" y="4346575"/>
            <a:ext cx="8569325" cy="1692275"/>
            <a:chOff x="288000" y="4346192"/>
            <a:chExt cx="8568000" cy="1692000"/>
          </a:xfrm>
        </p:grpSpPr>
        <p:sp>
          <p:nvSpPr>
            <p:cNvPr id="43" name="TextBox 42"/>
            <p:cNvSpPr txBox="1"/>
            <p:nvPr/>
          </p:nvSpPr>
          <p:spPr>
            <a:xfrm>
              <a:off x="288000" y="4346192"/>
              <a:ext cx="8568000" cy="1692000"/>
            </a:xfrm>
            <a:prstGeom prst="rect">
              <a:avLst/>
            </a:prstGeom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b="1" dirty="0"/>
                <a:t>Методы музыкального развития</a:t>
              </a:r>
            </a:p>
            <a:p>
              <a:pPr algn="ctr">
                <a:defRPr/>
              </a:pPr>
              <a:endParaRPr lang="ru-RU" sz="2000" b="1" dirty="0"/>
            </a:p>
            <a:p>
              <a:pPr algn="ctr">
                <a:defRPr/>
              </a:pPr>
              <a:endParaRPr lang="ru-RU" sz="2000" b="1" dirty="0"/>
            </a:p>
            <a:p>
              <a:pPr algn="ctr">
                <a:defRPr/>
              </a:pPr>
              <a:endParaRPr lang="ru-RU" sz="2000" b="1" dirty="0"/>
            </a:p>
          </p:txBody>
        </p:sp>
        <p:grpSp>
          <p:nvGrpSpPr>
            <p:cNvPr id="8" name="Группа 22"/>
            <p:cNvGrpSpPr>
              <a:grpSpLocks/>
            </p:cNvGrpSpPr>
            <p:nvPr/>
          </p:nvGrpSpPr>
          <p:grpSpPr bwMode="auto">
            <a:xfrm>
              <a:off x="446945" y="4750347"/>
              <a:ext cx="8250111" cy="1171462"/>
              <a:chOff x="325481" y="4622949"/>
              <a:chExt cx="8250111" cy="1171462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325261" y="4642588"/>
                <a:ext cx="1728520" cy="115233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400" b="1" dirty="0"/>
                  <a:t>Наглядный: сопровождение музыкального ряда изобразительным, показ движений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098224" y="4642588"/>
                <a:ext cx="1260280" cy="115233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400" b="1" dirty="0"/>
                  <a:t>Словесный: беседы о различных музыкальных жанрах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425169" y="4642588"/>
                <a:ext cx="972988" cy="115233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ru-RU" sz="1400" b="1" dirty="0"/>
              </a:p>
              <a:p>
                <a:pPr algn="ctr">
                  <a:defRPr/>
                </a:pPr>
                <a:r>
                  <a:rPr lang="ru-RU" sz="1400" b="1" dirty="0"/>
                  <a:t>Словесно-слуховой: пение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847289" y="4623541"/>
                <a:ext cx="1728521" cy="116979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400" b="1" dirty="0"/>
                  <a:t>Практический: разучивание песен, танцев, воспроизведение мелодий 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469582" y="4636239"/>
                <a:ext cx="971400" cy="115075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ru-RU" sz="1400" b="1" dirty="0"/>
              </a:p>
              <a:p>
                <a:pPr algn="ctr">
                  <a:defRPr/>
                </a:pPr>
                <a:r>
                  <a:rPr lang="ru-RU" sz="1400" b="1" dirty="0"/>
                  <a:t>Слуховой: слушание </a:t>
                </a:r>
              </a:p>
              <a:p>
                <a:pPr algn="ctr">
                  <a:defRPr/>
                </a:pPr>
                <a:r>
                  <a:rPr lang="ru-RU" sz="1400" b="1" dirty="0"/>
                  <a:t>музыки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491774" y="4633064"/>
                <a:ext cx="1296787" cy="115075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ru-RU" sz="1400" b="1" dirty="0"/>
              </a:p>
              <a:p>
                <a:pPr algn="ctr">
                  <a:defRPr/>
                </a:pPr>
                <a:r>
                  <a:rPr lang="ru-RU" sz="1400" b="1" dirty="0"/>
                  <a:t>Игровой: музыкальные </a:t>
                </a:r>
              </a:p>
              <a:p>
                <a:pPr algn="ctr">
                  <a:defRPr/>
                </a:pPr>
                <a:r>
                  <a:rPr lang="ru-RU" sz="1400" b="1" dirty="0"/>
                  <a:t>игры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504825"/>
            <a:ext cx="8496300" cy="5445125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Содержание работы: «СЛУШАНИЕ»</a:t>
            </a:r>
            <a:endParaRPr lang="ru-RU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-ознакомление с музыкальными произведениями, их запоминание, накопление музыкальных впечатлений;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-развитие музыкальных способностей и навыков культурного слушания музыки;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-развитие способности различать характер песен, инструментальных пьес, средств их выразительности; формирование музыкального вкуса;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-развитие способности эмоционально воспринимать музыку.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404813"/>
            <a:ext cx="8280400" cy="583247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Содержание работы: «ПЕНИЕ»</a:t>
            </a:r>
            <a:endParaRPr lang="ru-RU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-формирование у детей певческих умений и навыков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-обучение детей исполнению песен на занятиях и в быту, с помощью воспитателя и самостоятельно, с сопровождением и без сопровождения инструмента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-развитие музыкального слуха, т.е. различение интонационно точного и неточного пения, звуков по высоте, длительности, слушание себя при пении и исправление своих ошибок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-развитие певческого голоса, укрепление и расширение его диапазона.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1306</Words>
  <Application>Microsoft Office PowerPoint</Application>
  <PresentationFormat>Экран (4:3)</PresentationFormat>
  <Paragraphs>257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Задачи образовательной области «Художественно - эстетическое развитие» во ФГОС дошкольного образования</vt:lpstr>
      <vt:lpstr>Слайд 3</vt:lpstr>
      <vt:lpstr>Слайд 4</vt:lpstr>
      <vt:lpstr>Детское конструирование</vt:lpstr>
      <vt:lpstr>Детское конструирование</vt:lpstr>
      <vt:lpstr>Музыкальное развитие</vt:lpstr>
      <vt:lpstr>Слайд 8</vt:lpstr>
      <vt:lpstr>Слайд 9</vt:lpstr>
      <vt:lpstr>   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</cp:revision>
  <dcterms:created xsi:type="dcterms:W3CDTF">2014-02-24T07:48:20Z</dcterms:created>
  <dcterms:modified xsi:type="dcterms:W3CDTF">2014-02-24T07:48:59Z</dcterms:modified>
</cp:coreProperties>
</file>