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99" r:id="rId2"/>
    <p:sldId id="300" r:id="rId3"/>
    <p:sldId id="301" r:id="rId4"/>
    <p:sldId id="302" r:id="rId5"/>
    <p:sldId id="323" r:id="rId6"/>
    <p:sldId id="326" r:id="rId7"/>
    <p:sldId id="328" r:id="rId8"/>
    <p:sldId id="327" r:id="rId9"/>
    <p:sldId id="303" r:id="rId10"/>
    <p:sldId id="307" r:id="rId11"/>
    <p:sldId id="308" r:id="rId12"/>
    <p:sldId id="311" r:id="rId13"/>
    <p:sldId id="324" r:id="rId14"/>
    <p:sldId id="325" r:id="rId15"/>
    <p:sldId id="312" r:id="rId16"/>
    <p:sldId id="313" r:id="rId17"/>
    <p:sldId id="317" r:id="rId18"/>
    <p:sldId id="318" r:id="rId19"/>
    <p:sldId id="319" r:id="rId20"/>
    <p:sldId id="320" r:id="rId21"/>
    <p:sldId id="297" r:id="rId22"/>
    <p:sldId id="32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C743-7549-4693-B45F-28936D19462A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AF5C-6017-4969-A8D2-BD054364136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9124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C743-7549-4693-B45F-28936D19462A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AF5C-6017-4969-A8D2-BD05436413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4604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C743-7549-4693-B45F-28936D19462A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AF5C-6017-4969-A8D2-BD05436413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239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C743-7549-4693-B45F-28936D19462A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AF5C-6017-4969-A8D2-BD05436413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8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C743-7549-4693-B45F-28936D19462A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AF5C-6017-4969-A8D2-BD054364136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299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C743-7549-4693-B45F-28936D19462A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AF5C-6017-4969-A8D2-BD05436413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7174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C743-7549-4693-B45F-28936D19462A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AF5C-6017-4969-A8D2-BD05436413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424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C743-7549-4693-B45F-28936D19462A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AF5C-6017-4969-A8D2-BD05436413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907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C743-7549-4693-B45F-28936D19462A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AF5C-6017-4969-A8D2-BD05436413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175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FDCC743-7549-4693-B45F-28936D19462A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29AF5C-6017-4969-A8D2-BD05436413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027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C743-7549-4693-B45F-28936D19462A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AF5C-6017-4969-A8D2-BD05436413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352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FDCC743-7549-4693-B45F-28936D19462A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829AF5C-6017-4969-A8D2-BD054364136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998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gif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am.ru/detskijsad/konsultacija-dlja-vospitatelei-v-forme-prezentaci-na-temu-oformlenie-i-osnaschenie-muzykalnyh-ugolkov-v-grupah-dou.html" TargetMode="External"/><Relationship Id="rId2" Type="http://schemas.openxmlformats.org/officeDocument/2006/relationships/hyperlink" Target="http://nsportal.ru/detskiy-sad/raznoe/2015/02/14/rekomendatsiya-dlya-pedagogov-doshkolnykh-uchrezhdeniy-sozdani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hyperlink" Target="http://nsportal.ru/detskiy-sad/raznoe/2011/09/15/trebovaniya-k-soderzhaniyu-muzykalnykh-ugolkov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04763745_13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5907" y="3109904"/>
            <a:ext cx="5001791" cy="35348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9576" y="593253"/>
            <a:ext cx="7848872" cy="240369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Наполнение музыкального уголка  </a:t>
            </a:r>
            <a:b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</a:b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в группах 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детского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сада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92244" y="2940574"/>
            <a:ext cx="3272408" cy="1550549"/>
          </a:xfrm>
        </p:spPr>
        <p:txBody>
          <a:bodyPr>
            <a:noAutofit/>
          </a:bodyPr>
          <a:lstStyle/>
          <a:p>
            <a:pPr algn="ctr">
              <a:lnSpc>
                <a:spcPts val="3000"/>
              </a:lnSpc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</a:t>
            </a:r>
          </a:p>
          <a:p>
            <a:pPr algn="ctr">
              <a:lnSpc>
                <a:spcPts val="3000"/>
              </a:lnSpc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воспитателей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882185" y="5012266"/>
            <a:ext cx="6045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Рындина 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.А.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823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40824" y="2520709"/>
            <a:ext cx="68511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музыкальном уголке должны лежать игрушечные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инструменты: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барабан,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дудочка,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миниатюрное пианино,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металлофон,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музыкальные игрушки.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7546" y="131148"/>
            <a:ext cx="81682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углу лучше поставить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магнитофон,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помощью которого дети прослушают музыку,  а также мелодии, способствующие психологической релаксации и психическому расслаблению.</a:t>
            </a:r>
          </a:p>
        </p:txBody>
      </p:sp>
      <p:pic>
        <p:nvPicPr>
          <p:cNvPr id="8" name="Рисунок 7" descr="72d34851d31df0b30c3ded7066c4dc51.jpg.jpg"/>
          <p:cNvPicPr>
            <a:picLocks noChangeAspect="1"/>
          </p:cNvPicPr>
          <p:nvPr/>
        </p:nvPicPr>
        <p:blipFill>
          <a:blip r:embed="rId2" cstate="email">
            <a:lum bright="18000"/>
          </a:blip>
          <a:stretch>
            <a:fillRect/>
          </a:stretch>
        </p:blipFill>
        <p:spPr>
          <a:xfrm>
            <a:off x="652042" y="1947030"/>
            <a:ext cx="3623149" cy="4844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muzikaa-1153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28249" y="188640"/>
            <a:ext cx="1701189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7388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9457" y="260649"/>
            <a:ext cx="1790119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3863752" y="260648"/>
            <a:ext cx="6372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на стенах музыкального уголка вывешивают стенды. 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них закрепляются: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детских выступлений,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портреты композиторов,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красочные плакаты,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с музыкальными инструментами.</a:t>
            </a:r>
          </a:p>
        </p:txBody>
      </p:sp>
      <p:pic>
        <p:nvPicPr>
          <p:cNvPr id="12" name="Рисунок 11" descr="Toy-Accordion_l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208958" y="4851158"/>
            <a:ext cx="2471351" cy="1728192"/>
          </a:xfrm>
          <a:prstGeom prst="rect">
            <a:avLst/>
          </a:prstGeom>
        </p:spPr>
      </p:pic>
      <p:pic>
        <p:nvPicPr>
          <p:cNvPr id="13" name="Рисунок 12" descr="1304443717_195354921_1---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2326" y="2708895"/>
            <a:ext cx="1714500" cy="1800225"/>
          </a:xfrm>
          <a:prstGeom prst="rect">
            <a:avLst/>
          </a:prstGeom>
        </p:spPr>
      </p:pic>
      <p:pic>
        <p:nvPicPr>
          <p:cNvPr id="15" name="Рисунок 14" descr="image045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869535" y="3208666"/>
            <a:ext cx="1596035" cy="3284984"/>
          </a:xfrm>
          <a:prstGeom prst="rect">
            <a:avLst/>
          </a:prstGeom>
        </p:spPr>
      </p:pic>
      <p:pic>
        <p:nvPicPr>
          <p:cNvPr id="16" name="Рисунок 15" descr="img36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23792" y="3068960"/>
            <a:ext cx="4752528" cy="35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4324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251" y="188640"/>
            <a:ext cx="6905767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МЛАДШИЕ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Ванька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встанька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«поющие» или «танцующие» игрушки (петушок, котик, зайка и т. д.)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инструменты с фиксированным звуком — органчики, шарманки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Шумовые инструменты: погремушки, колокольчики, бубен, барабан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Неозвученные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бутафорские музыкальные инструментов (гармошки, дудочки, балалайки и т. д.)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Атрибуты к музыкальным подвижным играм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Флажки, султанчики, платочки, яркие ленточки с колечками, погремушки, осенние листочки, снежинки для детского танцевального творчества (пополняется по необходимости)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Ширма настольная с перчаточными игрушками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Магнитофон и набор программных аудиозаписей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картинки к песням, которые могут быть выполнены на кубе, в виде альбома или отдельные красочные иллюстрации.</a:t>
            </a:r>
          </a:p>
        </p:txBody>
      </p:sp>
      <p:pic>
        <p:nvPicPr>
          <p:cNvPr id="6" name="Рисунок 5" descr="C:\Users\Админ\Desktop\eb87888d81b8296ba76494f7d0920039.jpg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06018" y="736979"/>
            <a:ext cx="4872251" cy="444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77882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125" y="0"/>
            <a:ext cx="719237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 пособия, атрибуты и музыкальные инструменты оставить </a:t>
            </a:r>
          </a:p>
          <a:p>
            <a:pPr marL="342900" indent="-3429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с младшей группы и добавить: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Металлофон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Шумовые инструменты для детского оркестра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Книжки «Наши песни» (каждая книжка иллюстрирует знакомую детям песню)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Фланелеграф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магнитная доска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Музыкально-дидактические игры: «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инструменты», «Звонкие ладошки», «Ритмические палочки» и др.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Атрибуты к подвижным музыкальным играм: 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«Кошка и котята», «Заинька», «Зайцы и медведь», «Лётчики» и др.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лесенки (трехступенчатая, на которых находятся маленькая и большая птички или маленькая и большая матрешка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Ленточки, цветные платочки, султанчики и т. п. (атрибуты к танцевальным импровизациям но сезону)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Ширма настольная и набор игрушек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Магнитофон и набор программных аудиозаписей</a:t>
            </a:r>
          </a:p>
        </p:txBody>
      </p:sp>
      <p:pic>
        <p:nvPicPr>
          <p:cNvPr id="2050" name="Picture 2" descr="http://xn--d1akcekdb2f5ai.xn--p1ai/uploads/posts/2010-11/1289495973_screenhunter_05-nov.-11-20.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2497" y="736979"/>
            <a:ext cx="4731754" cy="469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8175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47" y="0"/>
            <a:ext cx="6769289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к оборудованию музыкального уголка средней группы используется следующее: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Погремушки, бубны, барабаны, треугольники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игрушки-инструменты с хроматическим и диатоническим звуком </a:t>
            </a:r>
          </a:p>
          <a:p>
            <a:pPr marL="342900" indent="-3429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(металлофон, пианино, баян, аккордеон, флейта)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 по теме: «Времена года»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игрушки-самоделки (Дети с удовольствием примут участие</a:t>
            </a:r>
          </a:p>
          <a:p>
            <a:pPr marL="342900" indent="-3429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 изготовление инструментов для шумового оркестра)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Музыкально-дидактические игры: «Узнай песенку по двум звукам», «Бубенчики», «Музыкальная лесенка», «Ритмическое лото» и др.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Атрибуты к подвижным играм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 детей к песенкам и знакомым музыкальным произведениям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Настольная ширма и ширма по росту детей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лесенки пятиступенчатая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семиступенчатая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Атрибуты для детского танцевального творчества: элементы костюмов к знакомым народным танцам</a:t>
            </a:r>
          </a:p>
        </p:txBody>
      </p:sp>
      <p:pic>
        <p:nvPicPr>
          <p:cNvPr id="1026" name="Picture 2" descr="http://www.maam.ru/upload/blogs/72d34851d31df0b30c3ded7066c4dc51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7819" y="371441"/>
            <a:ext cx="42672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8476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0126" y="168614"/>
            <a:ext cx="635153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ГРУППА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к материалу, использованному в старшей группе, добавляется: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инструменты: маракасы, бубны, арфа, детское пианино, </a:t>
            </a:r>
          </a:p>
          <a:p>
            <a:pPr marL="342900" indent="-3429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металлофон, колокольчики, треугольники, флейты, барабаны.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Портреты композиторов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Папки-альбомы: «Мы рисуем песенку» с рисунками детей, в которых они </a:t>
            </a:r>
          </a:p>
          <a:p>
            <a:pPr marL="342900" indent="-3429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отображают эмоции и чувства о прослушанных музыкальных произведениях </a:t>
            </a:r>
          </a:p>
          <a:p>
            <a:pPr marL="342900" indent="-3429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и полюбившихся песнях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«Эмоции» (карточки, на которых изображены лица с разными эмоциональными настроениями) для определения характера мелодии при слушании музыки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 пособия: «Симфонический оркестр», "Народные инструменты»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Самодельные инструменты для шумового оркестра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Музыкально-дидактические игры</a:t>
            </a:r>
          </a:p>
        </p:txBody>
      </p:sp>
      <p:pic>
        <p:nvPicPr>
          <p:cNvPr id="6" name="Содержимое 3" descr="C:\Users\Админ\Desktop\4094962e6e6bc85d0f149d70ef2123ae.jpg.jpg"/>
          <p:cNvPicPr>
            <a:picLocks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01664" y="1100167"/>
            <a:ext cx="5317298" cy="493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92454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7421" y="692697"/>
            <a:ext cx="1023905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для творческих сюжетно-ролевых игр: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мягкие игрушки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мягкие музыкальные игрушки;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куклы -  неваляшки,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образные музыкальные «поющие» или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«танцующие» игрушки</a:t>
            </a:r>
          </a:p>
        </p:txBody>
      </p:sp>
      <p:pic>
        <p:nvPicPr>
          <p:cNvPr id="4" name="Рисунок 3" descr="шзщшi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BFEFF"/>
              </a:clrFrom>
              <a:clrTo>
                <a:srgbClr val="FB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5960" y="1124744"/>
            <a:ext cx="1905000" cy="14287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67442" y="179058"/>
            <a:ext cx="1024203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МУЗЫКАЛЬНЫХ УГОЛКАХ ДОЛЖНЫ НАХОДИТЬСЯ : </a:t>
            </a:r>
          </a:p>
        </p:txBody>
      </p:sp>
      <p:pic>
        <p:nvPicPr>
          <p:cNvPr id="11" name="Рисунок 10" descr="57.jpe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4153" y="1052736"/>
            <a:ext cx="962025" cy="1428750"/>
          </a:xfrm>
          <a:prstGeom prst="rect">
            <a:avLst/>
          </a:prstGeom>
        </p:spPr>
      </p:pic>
      <p:pic>
        <p:nvPicPr>
          <p:cNvPr id="16386" name="Picture 2" descr="http://www.lavatoys.ru/media/images/products/2013/10/LA8517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12224" y="1412776"/>
            <a:ext cx="1296144" cy="1565536"/>
          </a:xfrm>
          <a:prstGeom prst="rect">
            <a:avLst/>
          </a:prstGeom>
          <a:noFill/>
        </p:spPr>
      </p:pic>
      <p:pic>
        <p:nvPicPr>
          <p:cNvPr id="16388" name="Picture 4" descr="http://lh6.googleusercontent.com/-PHAAgBmNZvQ/AAAAAAAAAAI/AAAAAAAAAPE/EL33vn8QAXY/photo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08369" y="1052737"/>
            <a:ext cx="1111949" cy="127640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703512" y="2492897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Музыкально-дидактические игры:</a:t>
            </a:r>
          </a:p>
        </p:txBody>
      </p:sp>
      <p:pic>
        <p:nvPicPr>
          <p:cNvPr id="16" name="Рисунок 15" descr="big_teacherPic_a21c3f33ad484c6ba383daebdb971fb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10543" y="3059162"/>
            <a:ext cx="2365077" cy="1776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big_teacherPic_ff0d33798dc447aea8fe550abced14f7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902005" y="4835190"/>
            <a:ext cx="2420438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1416118860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9284379" y="3077975"/>
            <a:ext cx="2448272" cy="1838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59d7e1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225228" y="4875498"/>
            <a:ext cx="2430612" cy="1822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муз у 2.jpg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4652906" y="3100363"/>
            <a:ext cx="2338927" cy="174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0397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3206" y="692697"/>
            <a:ext cx="9627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Желательно в каждой группе иметь магнитофон и оформить  фонотеку дисков с музыкальным репертуаром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47528" y="260648"/>
            <a:ext cx="3742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</a:p>
        </p:txBody>
      </p:sp>
      <p:pic>
        <p:nvPicPr>
          <p:cNvPr id="8" name="Рисунок 7" descr="45471_html_1a08662c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919" y="2580185"/>
            <a:ext cx="2230984" cy="3233081"/>
          </a:xfrm>
          <a:prstGeom prst="rect">
            <a:avLst/>
          </a:prstGeom>
        </p:spPr>
      </p:pic>
      <p:pic>
        <p:nvPicPr>
          <p:cNvPr id="9218" name="Picture 2" descr="http://cdn.tehnosklad.com/f4/945140/508317da398d9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5961" y="1268761"/>
            <a:ext cx="4288013" cy="2622849"/>
          </a:xfrm>
          <a:prstGeom prst="rect">
            <a:avLst/>
          </a:prstGeom>
          <a:noFill/>
        </p:spPr>
      </p:pic>
      <p:sp>
        <p:nvSpPr>
          <p:cNvPr id="9220" name="AutoShape 4" descr="https://s1.imgsource.ru/q6YGor7swGBLzsvLI5qHaM_-bwE=/fit-in/800x600/filters:filters:format(webp):fill(fff,true)/https:/32931.selcdn.ru/aggregator/images/offers/75/b6/75b627a0-cb2f-4643-bc8d-efa45a82a1e6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s://s1.imgsource.ru/q6YGor7swGBLzsvLI5qHaM_-bwE=/fit-in/800x600/filters:filters:format(webp):fill(fff,true)/https:/32931.selcdn.ru/aggregator/images/offers/75/b6/75b627a0-cb2f-4643-bc8d-efa45a82a1e6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https://s1.imgsource.ru/q6YGor7swGBLzsvLI5qHaM_-bwE=/fit-in/800x600/filters:filters:format(webp):fill(fff,true)/https:/32931.selcdn.ru/aggregator/images/offers/75/b6/75b627a0-cb2f-4643-bc8d-efa45a82a1e6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6" name="AutoShape 10" descr="https://s1.imgsource.ru/q6YGor7swGBLzsvLI5qHaM_-bwE=/fit-in/800x600/filters:filters:format(webp):fill(fff,true)/https:/32931.selcdn.ru/aggregator/images/offers/75/b6/75b627a0-cb2f-4643-bc8d-efa45a82a1e6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8" name="AutoShape 12" descr="https://s1.imgsource.ru/q6YGor7swGBLzsvLI5qHaM_-bwE=/fit-in/800x600/filters:filters:format(webp):fill(fff,true)/https:/32931.selcdn.ru/aggregator/images/offers/75/b6/75b627a0-cb2f-4643-bc8d-efa45a82a1e6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0" name="AutoShape 14" descr="https://s1.imgsource.ru/q6YGor7swGBLzsvLI5qHaM_-bwE=/fit-in/800x600/filters:filters:format(webp):fill(fff,true)/https:/32931.selcdn.ru/aggregator/images/offers/75/b6/75b627a0-cb2f-4643-bc8d-efa45a82a1e6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32" name="Picture 16" descr="http://www.golddisk.ru/goods_img/62/621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68877" y="4077072"/>
            <a:ext cx="2767658" cy="2487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34" name="Picture 18" descr="http://s4.pic4you.ru/y2015/04-21/34526/5012022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47819" y="4048428"/>
            <a:ext cx="2664296" cy="251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product.TEQUAL118.vide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47528" y="1412776"/>
            <a:ext cx="1428750" cy="990600"/>
          </a:xfrm>
          <a:prstGeom prst="rect">
            <a:avLst/>
          </a:prstGeom>
        </p:spPr>
      </p:pic>
      <p:pic>
        <p:nvPicPr>
          <p:cNvPr id="15" name="Содержимое 3" descr="м у 5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9413726" y="4077072"/>
            <a:ext cx="2677369" cy="248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485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104big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647728" y="1412776"/>
            <a:ext cx="1368152" cy="2328858"/>
          </a:xfrm>
          <a:prstGeom prst="rect">
            <a:avLst/>
          </a:prstGeom>
        </p:spPr>
      </p:pic>
      <p:pic>
        <p:nvPicPr>
          <p:cNvPr id="8" name="Рисунок 7" descr="karnavalnyiie-ushki-kot-870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5881" y="1124744"/>
            <a:ext cx="1536215" cy="147636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847528" y="188641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подвижным музыкальным играм и  для детского танцевального творчества</a:t>
            </a:r>
          </a:p>
        </p:txBody>
      </p:sp>
      <p:pic>
        <p:nvPicPr>
          <p:cNvPr id="8194" name="Picture 2" descr="http://www.sportdetstvo.ru/products_pictures/large_flazh_resize.jpe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9776" y="4221089"/>
            <a:ext cx="3456384" cy="2407125"/>
          </a:xfrm>
          <a:prstGeom prst="rect">
            <a:avLst/>
          </a:prstGeom>
          <a:noFill/>
        </p:spPr>
      </p:pic>
      <p:pic>
        <p:nvPicPr>
          <p:cNvPr id="8196" name="Picture 4" descr="http://parta1.com/_data/files.thumb/1/a/1af238cb7151503_2613.ac7144f0a2_p-middle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5520" y="1628800"/>
            <a:ext cx="1800200" cy="4752528"/>
          </a:xfrm>
          <a:prstGeom prst="rect">
            <a:avLst/>
          </a:prstGeom>
          <a:noFill/>
        </p:spPr>
      </p:pic>
      <p:pic>
        <p:nvPicPr>
          <p:cNvPr id="8198" name="Picture 6" descr="http://otlichniktk.ru/uploads/product/12555/vkh8887_thumb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84233" y="4581129"/>
            <a:ext cx="1914525" cy="1914525"/>
          </a:xfrm>
          <a:prstGeom prst="rect">
            <a:avLst/>
          </a:prstGeom>
          <a:noFill/>
        </p:spPr>
      </p:pic>
      <p:pic>
        <p:nvPicPr>
          <p:cNvPr id="8200" name="Picture 8" descr="http://gelios-kids.ru/upload/iblock/c94/c94688cb3414135d31cd02a7b97c38b4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12024" y="1628800"/>
            <a:ext cx="4248472" cy="3163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00392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7036" y="258324"/>
            <a:ext cx="1400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8169" y="851227"/>
            <a:ext cx="518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 театров:</a:t>
            </a:r>
          </a:p>
          <a:p>
            <a:pPr marL="268288" indent="-268288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 картинок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Фланелеграф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68288" indent="-268288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Пальчиковый театр</a:t>
            </a:r>
          </a:p>
          <a:p>
            <a:pPr marL="268288" indent="-268288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Кукольный театр</a:t>
            </a:r>
          </a:p>
        </p:txBody>
      </p:sp>
      <p:pic>
        <p:nvPicPr>
          <p:cNvPr id="10" name="Рисунок 9" descr="Kukolnii teatr derevjnniid170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8088" y="0"/>
            <a:ext cx="3617540" cy="3573016"/>
          </a:xfrm>
          <a:prstGeom prst="rect">
            <a:avLst/>
          </a:prstGeom>
        </p:spPr>
      </p:pic>
      <p:pic>
        <p:nvPicPr>
          <p:cNvPr id="11" name="Рисунок 10" descr="imgpreview (1)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3512" y="2420888"/>
            <a:ext cx="3062740" cy="2088232"/>
          </a:xfrm>
          <a:prstGeom prst="rect">
            <a:avLst/>
          </a:prstGeom>
        </p:spPr>
      </p:pic>
      <p:pic>
        <p:nvPicPr>
          <p:cNvPr id="7170" name="Picture 2" descr="http://otlichniktk.ru/uploads/product/11469/palchikovyj_teatr_teremo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7528" y="4509121"/>
            <a:ext cx="2195736" cy="2182013"/>
          </a:xfrm>
          <a:prstGeom prst="rect">
            <a:avLst/>
          </a:prstGeom>
          <a:noFill/>
        </p:spPr>
      </p:pic>
      <p:pic>
        <p:nvPicPr>
          <p:cNvPr id="14" name="Рисунок 13" descr="420054a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87888" y="3789040"/>
            <a:ext cx="4681728" cy="2862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скачанные файлы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447928" y="188640"/>
            <a:ext cx="224348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3002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4716" y="0"/>
            <a:ext cx="629161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развитие ребёнка обусловлено не только занятиями с педагогом, но и возможностью самостоятельно играть, экспериментировать с музыкальными игрушками, свободно заниматься творческим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музицированием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творческая деятельность ребёнка возможна при условии создания специальной предметно-развивающей среды.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самостоятельной музыкальной деятельности детей очень большое значение имеет музыкальный уголок в группе (музыкальная зона).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творческого начала детей во многом зависит от оборудования и его привлекательности. </a:t>
            </a:r>
          </a:p>
        </p:txBody>
      </p:sp>
      <p:pic>
        <p:nvPicPr>
          <p:cNvPr id="7" name="Рисунок 6" descr="Музыкальный уголок.jpg"/>
          <p:cNvPicPr>
            <a:picLocks noChangeAspect="1"/>
          </p:cNvPicPr>
          <p:nvPr/>
        </p:nvPicPr>
        <p:blipFill>
          <a:blip r:embed="rId2" cstate="email">
            <a:lum bright="19000"/>
          </a:blip>
          <a:stretch>
            <a:fillRect/>
          </a:stretch>
        </p:blipFill>
        <p:spPr>
          <a:xfrm>
            <a:off x="6744073" y="908720"/>
            <a:ext cx="3784415" cy="533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0893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6149" y="293454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ВОСПИТАТЕЛЯ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побуждать детей применять навыки, полученные на музыкальных занятиях в повседневной жизни детского сада. </a:t>
            </a:r>
          </a:p>
          <a:p>
            <a:pPr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Станет ли эта среда развивающей, захочет и сможет ли ребёнок освоить её в своей деятельности зависит: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компетентности взрослого,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доброжелательности,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заинтересованного отношения к детям, </a:t>
            </a:r>
          </a:p>
          <a:p>
            <a:pPr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и взрослый  </a:t>
            </a:r>
          </a:p>
          <a:p>
            <a:pPr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действуют вместе – </a:t>
            </a:r>
          </a:p>
          <a:p>
            <a:pPr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 обоим должно быть </a:t>
            </a:r>
          </a:p>
          <a:p>
            <a:pPr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 в музыкальной среде.</a:t>
            </a:r>
          </a:p>
        </p:txBody>
      </p:sp>
      <p:pic>
        <p:nvPicPr>
          <p:cNvPr id="6146" name="Picture 2" descr="http://detki-kovrovo.ru/cons/image/consultacii_muz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2098" y="2924943"/>
            <a:ext cx="4805271" cy="3802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337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37229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литература: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Ветлугина Н.А. Эстетическое воспитание в детском саду. - М., 1978.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Кабалевский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Д.Б. Как рассказать детям о музыке? - М., 1982.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ФГОС Дошкольного образования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nsportal.ru/detskiy-sad/raznoe/2015/02/14/rekomendatsiya-dlya-pedagogov-doshkolnykh-uchrezhdeniy-sozdanie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www.maam.ru/detskijsad/konsultacija-dlja-vospitatelei-v-forme-prezentaci-na-temu-oformlenie-i-osnaschenie-muzykalnyh-ugolkov-v-grupah-dou.html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nsportal.ru/detskiy-sad/raznoe/2011/09/15/trebovaniya-k-soderzhaniyu-muzykalnykh-ugolkov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82276301_0_8425f_9941ec28_L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423592" y="4797153"/>
            <a:ext cx="6984776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4902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7373" y="1411490"/>
            <a:ext cx="751160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9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9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1833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korea music clipart4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449772">
            <a:off x="9236020" y="4073873"/>
            <a:ext cx="2772420" cy="226330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431704" y="260648"/>
            <a:ext cx="70567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УГОЛОК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место, где дети познают музыку и её красоту.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 оформленный музыкальный уголок поможет: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представления о музыке;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воображение детей;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эмоциональную сферу,  мышление, речь;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радостное настроение.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muzikaa-107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441" y="147864"/>
            <a:ext cx="3181578" cy="2008482"/>
          </a:xfrm>
          <a:prstGeom prst="rect">
            <a:avLst/>
          </a:prstGeom>
        </p:spPr>
      </p:pic>
      <p:pic>
        <p:nvPicPr>
          <p:cNvPr id="13" name="Рисунок 12" descr="muzikaa-34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2670" y="3134775"/>
            <a:ext cx="2095246" cy="295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5645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9536" y="188641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МУЗЫКАЛЬНОМУ УГОЛКУ: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4149" y="1019638"/>
            <a:ext cx="110683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возрасту, требованиям Программы, ФГОС.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Рациональность расположения, доступность, подвижность.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фонотеки,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аудиотеки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песнями, сказками, музыкой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атрибутов из бросового материала, нетрадиционного оборудования.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иллюстративного материала для ознакомления детей с разными видами музыкальных инструментов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детских музыкальных и шумовых инструментов.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Эстетика в оформлении оборудования и самого уголка.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(творчество) педагогов в дизайне уголка.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оборудования и материалов уголка музыкальной деятельности;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дидактических игр по разным видам музыкальной деятельности и их соответствие возрастным особенностям детей;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и разнообразие иллюстративного материала по музыкальным произведениям;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портретов известных музыкантов в соответствии с программой;</a:t>
            </a:r>
          </a:p>
        </p:txBody>
      </p:sp>
    </p:spTree>
    <p:extLst>
      <p:ext uri="{BB962C8B-B14F-4D97-AF65-F5344CB8AC3E}">
        <p14:creationId xmlns:p14="http://schemas.microsoft.com/office/powerpoint/2010/main" xmlns="" val="2193045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2032124"/>
            <a:ext cx="1192814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музыкального уголка разделяют на два уровня: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воспитателя и для детей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верхнюю полку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помещают инструменты, которые используются детьми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дозированно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(например, металлофон), и те, с которыми дети могут заниматься только под контролем воспитателя, в соответствии с санитарно - эпидемиологическими нормами ДОУ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нижней полке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барабаны, ложки, треугольники, маракасы. Необходимо уделять особое внимание качеству звучания музыкальных инструментов. Они должны быть хорошо настроены и издавать знакомые детям звуки. Не забывайте, что некачественное звучание калечит и засоряет слуховой опыт ребёнка!</a:t>
            </a:r>
          </a:p>
        </p:txBody>
      </p:sp>
      <p:pic>
        <p:nvPicPr>
          <p:cNvPr id="6" name="Рисунок 5" descr="99f8f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9536" y="0"/>
            <a:ext cx="8136904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597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7672" y="188641"/>
            <a:ext cx="11299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ПОСОБИЙ: 1. Не озвученные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музыкальные игрушки  и инструменты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2564905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2. Озвученные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инструменты и игрушки</a:t>
            </a:r>
          </a:p>
        </p:txBody>
      </p:sp>
      <p:pic>
        <p:nvPicPr>
          <p:cNvPr id="9" name="Рисунок 8" descr="ксилофон-28322775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919536" y="4797152"/>
            <a:ext cx="2664296" cy="1512168"/>
          </a:xfrm>
          <a:prstGeom prst="rect">
            <a:avLst/>
          </a:prstGeom>
        </p:spPr>
      </p:pic>
      <p:pic>
        <p:nvPicPr>
          <p:cNvPr id="10" name="Рисунок 9" descr="57941_6601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415030" y="4836790"/>
            <a:ext cx="1252971" cy="2021210"/>
          </a:xfrm>
          <a:prstGeom prst="rect">
            <a:avLst/>
          </a:prstGeom>
        </p:spPr>
      </p:pic>
      <p:pic>
        <p:nvPicPr>
          <p:cNvPr id="11266" name="Picture 2" descr="http://drumsound.net/img/snare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39816" y="4614326"/>
            <a:ext cx="2489076" cy="2243674"/>
          </a:xfrm>
          <a:prstGeom prst="rect">
            <a:avLst/>
          </a:prstGeom>
          <a:noFill/>
        </p:spPr>
      </p:pic>
      <p:pic>
        <p:nvPicPr>
          <p:cNvPr id="11268" name="Picture 4" descr="http://www.dolphinmusic.co.uk/shop_image/uploads/Image/25%20Key%20MIDI%20Controller%20Keyboard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91544" y="1268761"/>
            <a:ext cx="2880320" cy="1226803"/>
          </a:xfrm>
          <a:prstGeom prst="rect">
            <a:avLst/>
          </a:prstGeom>
          <a:noFill/>
        </p:spPr>
      </p:pic>
      <p:pic>
        <p:nvPicPr>
          <p:cNvPr id="13" name="Рисунок 12" descr="dsc_2502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7539" y="1859447"/>
            <a:ext cx="2809875" cy="280987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775520" y="3068960"/>
            <a:ext cx="6768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игрушки-инструменты со звуком неопределённый высот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игрушки-инструменты, издающие только один звук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игрушки-инструменты с фиксированной мелодией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игрушки-инструменты с диатоническими и хроматическими звукорядом для творческого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музицирования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0" name="Picture 6" descr="http://timosha.in.ua/image/cache/data/tovari/bino/papka2/big_e478ff7da4_34-600x600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4072" y="4725145"/>
            <a:ext cx="2762672" cy="1844887"/>
          </a:xfrm>
          <a:prstGeom prst="rect">
            <a:avLst/>
          </a:prstGeom>
          <a:noFill/>
        </p:spPr>
      </p:pic>
      <p:pic>
        <p:nvPicPr>
          <p:cNvPr id="11272" name="Picture 8" descr="http://gigabaza.ru/images/44/87403/40f67c12.jpg"/>
          <p:cNvPicPr>
            <a:picLocks noChangeAspect="1" noChangeArrowheads="1"/>
          </p:cNvPicPr>
          <p:nvPr/>
        </p:nvPicPr>
        <p:blipFill>
          <a:blip r:embed="rId8" cstate="email">
            <a:lum bright="8000"/>
          </a:blip>
          <a:srcRect/>
          <a:stretch>
            <a:fillRect/>
          </a:stretch>
        </p:blipFill>
        <p:spPr bwMode="auto">
          <a:xfrm>
            <a:off x="5015880" y="750626"/>
            <a:ext cx="2448897" cy="1835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113727475_large_0_f9f13_169a404b_XL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7824192" y="548681"/>
            <a:ext cx="2664296" cy="194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2320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19536" y="260648"/>
            <a:ext cx="3650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Образные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03512" y="836712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Портреты композиторов (произведения которого дети поют или слушают</a:t>
            </a:r>
            <a:r>
              <a:rPr lang="ru-RU" sz="2000" dirty="0"/>
              <a:t>)</a:t>
            </a:r>
          </a:p>
        </p:txBody>
      </p:sp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75521" y="1268760"/>
            <a:ext cx="1790119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2" name="Picture 2" descr="http://hayasanews.com/wp-content/uploads/2012/04/34bec4b8d5c018df5f9b3b3880969d0413351619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91744" y="1268760"/>
            <a:ext cx="1800200" cy="2402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6" name="Picture 6" descr="http://img1.liveinternet.ru/images/attach/c/2/73/634/73634007_4000491_prok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0651" y="1268760"/>
            <a:ext cx="183153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1685066" y="3717033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Чайковский П.И.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63752" y="3717033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Кабалевский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Д.Б</a:t>
            </a:r>
            <a:r>
              <a:rPr lang="ru-RU" sz="1400" b="1" dirty="0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79976" y="3717033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Прокофьев С.С.</a:t>
            </a:r>
          </a:p>
        </p:txBody>
      </p:sp>
      <p:pic>
        <p:nvPicPr>
          <p:cNvPr id="15368" name="Picture 8" descr="http://pomnirossiu.ru/upload/image/sootechestvennik/1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68208" y="1268760"/>
            <a:ext cx="1872208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8040216" y="3717033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Рахманинов С.В.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0501" y="4077073"/>
            <a:ext cx="6863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dirty="0"/>
              <a:t> 2)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 - пособия типа «Лото»: карточки </a:t>
            </a:r>
          </a:p>
          <a:p>
            <a:pPr lvl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нарисованными или наклеенными на них картинками</a:t>
            </a:r>
          </a:p>
        </p:txBody>
      </p:sp>
      <p:pic>
        <p:nvPicPr>
          <p:cNvPr id="20" name="Рисунок 19" descr="5370-7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7320136" y="4005065"/>
            <a:ext cx="3024336" cy="2562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70" name="Picture 10" descr="http://cdn.vseinet.ru/products/983/983148/1_28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47528" y="4719266"/>
            <a:ext cx="3312368" cy="1878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21912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603" y="0"/>
            <a:ext cx="451740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4. Самодельные музыкальные инструменты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два- три  месяца обновлять пособия, вносить новые музыкально-дидактические игры, самодельные музыкальные инструменты (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стуканчики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сыпучки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коробочки, трещотки, погремушки), пополнять картотеку песен,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попевок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упражнений, артикуляционной гимнастики,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материалом, ранее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выученном на музыкальных занятиях.</a:t>
            </a:r>
          </a:p>
          <a:p>
            <a:endParaRPr lang="ru-RU" sz="2800" dirty="0"/>
          </a:p>
        </p:txBody>
      </p:sp>
      <p:pic>
        <p:nvPicPr>
          <p:cNvPr id="3" name="Рисунок 2" descr="м у 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104262" y="3421187"/>
            <a:ext cx="4970060" cy="3052817"/>
          </a:xfrm>
          <a:prstGeom prst="rect">
            <a:avLst/>
          </a:prstGeom>
        </p:spPr>
      </p:pic>
      <p:pic>
        <p:nvPicPr>
          <p:cNvPr id="4" name="Рисунок 3" descr="5 музыкальный уголок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31214" y="122830"/>
            <a:ext cx="4723367" cy="303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3566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773" y="302360"/>
            <a:ext cx="600501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музыкальный уголок находился: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освещенном, легкодоступном для детей месте;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кроме того, он должен быть по возможности изолирован, так как, с одной стороны, музыкальные занятия и игры детей требуют сосредоточения слухового внимания, а с другой стороны, «звучащая» деятельность не должна мешать другим занятиям дошкольников</a:t>
            </a:r>
            <a:r>
              <a:rPr lang="ru-RU" sz="2800" dirty="0"/>
              <a:t>.</a:t>
            </a:r>
          </a:p>
        </p:txBody>
      </p:sp>
      <p:pic>
        <p:nvPicPr>
          <p:cNvPr id="6" name="Содержимое 3" descr="1801a18d87f6199093d482b0b230532e.jpg.jpg"/>
          <p:cNvPicPr>
            <a:picLocks noChangeAspect="1"/>
          </p:cNvPicPr>
          <p:nvPr/>
        </p:nvPicPr>
        <p:blipFill>
          <a:blip r:embed="rId2" cstate="email">
            <a:lum bright="13000" contrast="2000"/>
          </a:blip>
          <a:stretch>
            <a:fillRect/>
          </a:stretch>
        </p:blipFill>
        <p:spPr>
          <a:xfrm>
            <a:off x="6312025" y="548680"/>
            <a:ext cx="4140101" cy="6093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2648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TM02900769[[fn=Ретро]]</Template>
  <TotalTime>148</TotalTime>
  <Words>1241</Words>
  <Application>Microsoft Office PowerPoint</Application>
  <PresentationFormat>Произвольный</PresentationFormat>
  <Paragraphs>149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Ретро</vt:lpstr>
      <vt:lpstr>Наполнение музыкального уголка   в группах детского сада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Используемая литература:</vt:lpstr>
      <vt:lpstr>Слайд 22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ДС346</dc:creator>
  <cp:lastModifiedBy>Админ</cp:lastModifiedBy>
  <cp:revision>17</cp:revision>
  <dcterms:created xsi:type="dcterms:W3CDTF">2016-04-16T18:34:25Z</dcterms:created>
  <dcterms:modified xsi:type="dcterms:W3CDTF">2019-01-13T11:49:07Z</dcterms:modified>
</cp:coreProperties>
</file>