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5050"/>
    <a:srgbClr val="FF6699"/>
    <a:srgbClr val="CC99FF"/>
    <a:srgbClr val="FF1D1D"/>
    <a:srgbClr val="66CCFF"/>
    <a:srgbClr val="66FF66"/>
    <a:srgbClr val="009900"/>
    <a:srgbClr val="FFFF99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E0306-E8FE-49C6-A62A-214558E7D7C0}" type="doc">
      <dgm:prSet loTypeId="urn:microsoft.com/office/officeart/2005/8/layout/default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00D4C36-05B2-4B81-8A8C-41ABF27CD5AE}">
      <dgm:prSet phldrT="[Текст]" custT="1"/>
      <dgm:spPr/>
      <dgm:t>
        <a:bodyPr/>
        <a:lstStyle/>
        <a:p>
          <a:pPr>
            <a:lnSpc>
              <a:spcPts val="1920"/>
            </a:lnSpc>
          </a:pPr>
          <a:r>
            <a:rPr lang="ru-RU" sz="1600" b="0" dirty="0" smtClean="0">
              <a:solidFill>
                <a:srgbClr val="002060"/>
              </a:solidFill>
              <a:latin typeface="Pribambas" pitchFamily="2" charset="0"/>
              <a:ea typeface="Batang" pitchFamily="18" charset="-127"/>
            </a:rPr>
            <a:t>Эмоция удовольствия – неудовольствия как </a:t>
          </a:r>
          <a:r>
            <a:rPr lang="ru-RU" sz="1600" b="0" dirty="0" smtClean="0">
              <a:ln/>
              <a:solidFill>
                <a:srgbClr val="002060"/>
              </a:solidFill>
              <a:latin typeface="Pribambas" pitchFamily="2" charset="0"/>
              <a:ea typeface="Batang" pitchFamily="18" charset="-127"/>
            </a:rPr>
            <a:t>содержание</a:t>
          </a:r>
          <a:r>
            <a:rPr lang="ru-RU" sz="1600" b="0" dirty="0" smtClean="0">
              <a:solidFill>
                <a:srgbClr val="002060"/>
              </a:solidFill>
              <a:latin typeface="Pribambas" pitchFamily="2" charset="0"/>
              <a:ea typeface="Batang" pitchFamily="18" charset="-127"/>
            </a:rPr>
            <a:t> преимущественного фона настроения</a:t>
          </a:r>
          <a:endParaRPr lang="ru-RU" sz="1600" b="0" dirty="0">
            <a:solidFill>
              <a:srgbClr val="002060"/>
            </a:solidFill>
            <a:latin typeface="Pribambas" pitchFamily="2" charset="0"/>
            <a:ea typeface="Batang" pitchFamily="18" charset="-127"/>
          </a:endParaRPr>
        </a:p>
      </dgm:t>
    </dgm:pt>
    <dgm:pt modelId="{65B84D30-A91D-4EE6-87C9-485FFBEAD5DB}" type="parTrans" cxnId="{97133B74-95DC-47F9-8558-450A15BE7A61}">
      <dgm:prSet/>
      <dgm:spPr/>
      <dgm:t>
        <a:bodyPr/>
        <a:lstStyle/>
        <a:p>
          <a:endParaRPr lang="ru-RU"/>
        </a:p>
      </dgm:t>
    </dgm:pt>
    <dgm:pt modelId="{A6A5B3DE-6CD0-4EC9-9262-E0DE8E7B597B}" type="sibTrans" cxnId="{97133B74-95DC-47F9-8558-450A15BE7A61}">
      <dgm:prSet/>
      <dgm:spPr/>
      <dgm:t>
        <a:bodyPr/>
        <a:lstStyle/>
        <a:p>
          <a:endParaRPr lang="ru-RU"/>
        </a:p>
      </dgm:t>
    </dgm:pt>
    <dgm:pt modelId="{26883823-E8CF-4CDF-BC07-1AA21DE40D5A}">
      <dgm:prSet phldrT="[Текст]" custT="1"/>
      <dgm:spPr/>
      <dgm:t>
        <a:bodyPr/>
        <a:lstStyle/>
        <a:p>
          <a:pPr>
            <a:lnSpc>
              <a:spcPts val="1920"/>
            </a:lnSpc>
          </a:pPr>
          <a:r>
            <a:rPr lang="ru-RU" sz="1600" b="0" dirty="0" smtClean="0">
              <a:solidFill>
                <a:srgbClr val="002060"/>
              </a:solidFill>
              <a:latin typeface="Pribambas" pitchFamily="2" charset="0"/>
            </a:rPr>
            <a:t>Переживание комфорта как отсутствия внешней угрозы и физического дискомфорта</a:t>
          </a:r>
          <a:endParaRPr lang="ru-RU" sz="1600" b="0" dirty="0">
            <a:solidFill>
              <a:srgbClr val="002060"/>
            </a:solidFill>
            <a:latin typeface="Pribambas" pitchFamily="2" charset="0"/>
          </a:endParaRPr>
        </a:p>
      </dgm:t>
    </dgm:pt>
    <dgm:pt modelId="{8B50E798-3BC5-4B58-8985-F558234F0004}" type="parTrans" cxnId="{93D6CA49-1E59-425D-8DAB-98BC125CA918}">
      <dgm:prSet/>
      <dgm:spPr/>
      <dgm:t>
        <a:bodyPr/>
        <a:lstStyle/>
        <a:p>
          <a:endParaRPr lang="ru-RU"/>
        </a:p>
      </dgm:t>
    </dgm:pt>
    <dgm:pt modelId="{AE0565FB-1F48-40FA-B3D8-5D955898F2BA}" type="sibTrans" cxnId="{93D6CA49-1E59-425D-8DAB-98BC125CA918}">
      <dgm:prSet/>
      <dgm:spPr/>
      <dgm:t>
        <a:bodyPr/>
        <a:lstStyle/>
        <a:p>
          <a:endParaRPr lang="ru-RU"/>
        </a:p>
      </dgm:t>
    </dgm:pt>
    <dgm:pt modelId="{693585D6-1CA2-41B8-A81C-F489226AE5E4}">
      <dgm:prSet phldrT="[Текст]" custT="1"/>
      <dgm:spPr/>
      <dgm:t>
        <a:bodyPr/>
        <a:lstStyle/>
        <a:p>
          <a:pPr>
            <a:lnSpc>
              <a:spcPts val="1920"/>
            </a:lnSpc>
          </a:pPr>
          <a:r>
            <a:rPr lang="ru-RU" sz="1600" b="0" dirty="0" smtClean="0">
              <a:solidFill>
                <a:srgbClr val="002060"/>
              </a:solidFill>
              <a:latin typeface="Pribambas" pitchFamily="2" charset="0"/>
            </a:rPr>
            <a:t>Переживание успеха – неуспеха в достижении целей</a:t>
          </a:r>
          <a:endParaRPr lang="ru-RU" sz="1600" b="0" dirty="0">
            <a:solidFill>
              <a:srgbClr val="002060"/>
            </a:solidFill>
            <a:latin typeface="Pribambas" pitchFamily="2" charset="0"/>
          </a:endParaRPr>
        </a:p>
      </dgm:t>
    </dgm:pt>
    <dgm:pt modelId="{66EFF086-BAD8-4B34-A873-BF250A0AB3D5}" type="parTrans" cxnId="{20301FEF-4B26-406A-A934-667CD3EE14BE}">
      <dgm:prSet/>
      <dgm:spPr/>
      <dgm:t>
        <a:bodyPr/>
        <a:lstStyle/>
        <a:p>
          <a:endParaRPr lang="ru-RU"/>
        </a:p>
      </dgm:t>
    </dgm:pt>
    <dgm:pt modelId="{032F5293-8D75-4FAB-9FF2-E670CBDC3E26}" type="sibTrans" cxnId="{20301FEF-4B26-406A-A934-667CD3EE14BE}">
      <dgm:prSet/>
      <dgm:spPr/>
      <dgm:t>
        <a:bodyPr/>
        <a:lstStyle/>
        <a:p>
          <a:endParaRPr lang="ru-RU"/>
        </a:p>
      </dgm:t>
    </dgm:pt>
    <dgm:pt modelId="{A0A1A1D6-6CF7-4446-826A-300B1C2D3B73}">
      <dgm:prSet phldrT="[Текст]" custT="1"/>
      <dgm:spPr/>
      <dgm:t>
        <a:bodyPr/>
        <a:lstStyle/>
        <a:p>
          <a:pPr>
            <a:lnSpc>
              <a:spcPts val="1920"/>
            </a:lnSpc>
          </a:pPr>
          <a:r>
            <a:rPr lang="ru-RU" sz="1600" b="0" dirty="0" smtClean="0">
              <a:solidFill>
                <a:srgbClr val="002060"/>
              </a:solidFill>
              <a:latin typeface="Pribambas" pitchFamily="2" charset="0"/>
            </a:rPr>
            <a:t>Переживание комфорта в присутствии других людей и ситуациях взаимодействия с ними</a:t>
          </a:r>
          <a:endParaRPr lang="ru-RU" sz="1600" b="0" dirty="0">
            <a:solidFill>
              <a:srgbClr val="002060"/>
            </a:solidFill>
            <a:latin typeface="Pribambas" pitchFamily="2" charset="0"/>
          </a:endParaRPr>
        </a:p>
      </dgm:t>
    </dgm:pt>
    <dgm:pt modelId="{4D99F3E7-1124-4F5D-8061-EF1D0D5C4E1E}" type="parTrans" cxnId="{7C29F6ED-8170-432B-AA55-3809966C8377}">
      <dgm:prSet/>
      <dgm:spPr/>
      <dgm:t>
        <a:bodyPr/>
        <a:lstStyle/>
        <a:p>
          <a:endParaRPr lang="ru-RU"/>
        </a:p>
      </dgm:t>
    </dgm:pt>
    <dgm:pt modelId="{D3492337-5B0B-4733-9E94-20704EB79501}" type="sibTrans" cxnId="{7C29F6ED-8170-432B-AA55-3809966C8377}">
      <dgm:prSet/>
      <dgm:spPr/>
      <dgm:t>
        <a:bodyPr/>
        <a:lstStyle/>
        <a:p>
          <a:endParaRPr lang="ru-RU"/>
        </a:p>
      </dgm:t>
    </dgm:pt>
    <dgm:pt modelId="{C440569F-F876-4BE9-A63F-3CE7DF7F7F40}">
      <dgm:prSet phldrT="[Текст]" custT="1"/>
      <dgm:spPr/>
      <dgm:t>
        <a:bodyPr/>
        <a:lstStyle/>
        <a:p>
          <a:pPr>
            <a:lnSpc>
              <a:spcPts val="1920"/>
            </a:lnSpc>
          </a:pPr>
          <a:r>
            <a:rPr lang="ru-RU" sz="1600" b="0" dirty="0" smtClean="0">
              <a:solidFill>
                <a:srgbClr val="002060"/>
              </a:solidFill>
              <a:latin typeface="Pribambas" pitchFamily="2" charset="0"/>
            </a:rPr>
            <a:t>Переживание оценки другими результатов активности ребенка</a:t>
          </a:r>
          <a:endParaRPr lang="ru-RU" sz="1600" b="0" dirty="0">
            <a:solidFill>
              <a:srgbClr val="002060"/>
            </a:solidFill>
            <a:latin typeface="Pribambas" pitchFamily="2" charset="0"/>
          </a:endParaRPr>
        </a:p>
      </dgm:t>
    </dgm:pt>
    <dgm:pt modelId="{4588BC2D-9E3E-4AFA-A5A0-1B57F8FC67CB}" type="parTrans" cxnId="{BB4E448F-5774-4804-A92D-A936642D267D}">
      <dgm:prSet/>
      <dgm:spPr/>
      <dgm:t>
        <a:bodyPr/>
        <a:lstStyle/>
        <a:p>
          <a:endParaRPr lang="ru-RU"/>
        </a:p>
      </dgm:t>
    </dgm:pt>
    <dgm:pt modelId="{437B2C62-CB9D-42DE-AC6B-70EEC47BAF7E}" type="sibTrans" cxnId="{BB4E448F-5774-4804-A92D-A936642D267D}">
      <dgm:prSet/>
      <dgm:spPr/>
      <dgm:t>
        <a:bodyPr/>
        <a:lstStyle/>
        <a:p>
          <a:endParaRPr lang="ru-RU"/>
        </a:p>
      </dgm:t>
    </dgm:pt>
    <dgm:pt modelId="{11C7A60A-7200-4EB3-B412-0CB1DEEB12E3}" type="pres">
      <dgm:prSet presAssocID="{FB1E0306-E8FE-49C6-A62A-214558E7D7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6555C-B090-4432-9FA5-E0194C4DE009}" type="pres">
      <dgm:prSet presAssocID="{600D4C36-05B2-4B81-8A8C-41ABF27CD5AE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B73BC9C-30C3-4A04-ABF9-27E27C50EDD3}" type="pres">
      <dgm:prSet presAssocID="{A6A5B3DE-6CD0-4EC9-9262-E0DE8E7B597B}" presName="sibTrans" presStyleCnt="0"/>
      <dgm:spPr/>
      <dgm:t>
        <a:bodyPr/>
        <a:lstStyle/>
        <a:p>
          <a:endParaRPr lang="ru-RU"/>
        </a:p>
      </dgm:t>
    </dgm:pt>
    <dgm:pt modelId="{F80B26D4-47DC-42D3-B1FC-FEC2C3DCD94F}" type="pres">
      <dgm:prSet presAssocID="{26883823-E8CF-4CDF-BC07-1AA21DE40D5A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6B622AF-2C92-4F16-8718-56A211B97699}" type="pres">
      <dgm:prSet presAssocID="{AE0565FB-1F48-40FA-B3D8-5D955898F2BA}" presName="sibTrans" presStyleCnt="0"/>
      <dgm:spPr/>
      <dgm:t>
        <a:bodyPr/>
        <a:lstStyle/>
        <a:p>
          <a:endParaRPr lang="ru-RU"/>
        </a:p>
      </dgm:t>
    </dgm:pt>
    <dgm:pt modelId="{666CFD76-A063-4650-9A32-1E5A7EF112CA}" type="pres">
      <dgm:prSet presAssocID="{693585D6-1CA2-41B8-A81C-F489226AE5E4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B1D164-057B-4A0E-835C-282515F08223}" type="pres">
      <dgm:prSet presAssocID="{032F5293-8D75-4FAB-9FF2-E670CBDC3E26}" presName="sibTrans" presStyleCnt="0"/>
      <dgm:spPr/>
      <dgm:t>
        <a:bodyPr/>
        <a:lstStyle/>
        <a:p>
          <a:endParaRPr lang="ru-RU"/>
        </a:p>
      </dgm:t>
    </dgm:pt>
    <dgm:pt modelId="{47344E2B-1949-4B76-AA4C-C0A3C6A50FCA}" type="pres">
      <dgm:prSet presAssocID="{A0A1A1D6-6CF7-4446-826A-300B1C2D3B7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974549-57EA-4A82-B6A4-5DB5172ECCEB}" type="pres">
      <dgm:prSet presAssocID="{D3492337-5B0B-4733-9E94-20704EB79501}" presName="sibTrans" presStyleCnt="0"/>
      <dgm:spPr/>
      <dgm:t>
        <a:bodyPr/>
        <a:lstStyle/>
        <a:p>
          <a:endParaRPr lang="ru-RU"/>
        </a:p>
      </dgm:t>
    </dgm:pt>
    <dgm:pt modelId="{B2248B11-16AD-4372-9F35-21760257A38C}" type="pres">
      <dgm:prSet presAssocID="{C440569F-F876-4BE9-A63F-3CE7DF7F7F40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C29F6ED-8170-432B-AA55-3809966C8377}" srcId="{FB1E0306-E8FE-49C6-A62A-214558E7D7C0}" destId="{A0A1A1D6-6CF7-4446-826A-300B1C2D3B73}" srcOrd="3" destOrd="0" parTransId="{4D99F3E7-1124-4F5D-8061-EF1D0D5C4E1E}" sibTransId="{D3492337-5B0B-4733-9E94-20704EB79501}"/>
    <dgm:cxn modelId="{024D59E6-6BB1-49E4-87F7-33718C8E019B}" type="presOf" srcId="{693585D6-1CA2-41B8-A81C-F489226AE5E4}" destId="{666CFD76-A063-4650-9A32-1E5A7EF112CA}" srcOrd="0" destOrd="0" presId="urn:microsoft.com/office/officeart/2005/8/layout/default"/>
    <dgm:cxn modelId="{BB4E448F-5774-4804-A92D-A936642D267D}" srcId="{FB1E0306-E8FE-49C6-A62A-214558E7D7C0}" destId="{C440569F-F876-4BE9-A63F-3CE7DF7F7F40}" srcOrd="4" destOrd="0" parTransId="{4588BC2D-9E3E-4AFA-A5A0-1B57F8FC67CB}" sibTransId="{437B2C62-CB9D-42DE-AC6B-70EEC47BAF7E}"/>
    <dgm:cxn modelId="{8DE1F540-957D-4820-8D8A-655C8D280BF1}" type="presOf" srcId="{FB1E0306-E8FE-49C6-A62A-214558E7D7C0}" destId="{11C7A60A-7200-4EB3-B412-0CB1DEEB12E3}" srcOrd="0" destOrd="0" presId="urn:microsoft.com/office/officeart/2005/8/layout/default"/>
    <dgm:cxn modelId="{1DDF91BC-7B69-44B4-B544-FB4ABCE3AF0E}" type="presOf" srcId="{600D4C36-05B2-4B81-8A8C-41ABF27CD5AE}" destId="{1DD6555C-B090-4432-9FA5-E0194C4DE009}" srcOrd="0" destOrd="0" presId="urn:microsoft.com/office/officeart/2005/8/layout/default"/>
    <dgm:cxn modelId="{97133B74-95DC-47F9-8558-450A15BE7A61}" srcId="{FB1E0306-E8FE-49C6-A62A-214558E7D7C0}" destId="{600D4C36-05B2-4B81-8A8C-41ABF27CD5AE}" srcOrd="0" destOrd="0" parTransId="{65B84D30-A91D-4EE6-87C9-485FFBEAD5DB}" sibTransId="{A6A5B3DE-6CD0-4EC9-9262-E0DE8E7B597B}"/>
    <dgm:cxn modelId="{BFBA22A5-D639-485D-90D4-E7B1BF470657}" type="presOf" srcId="{26883823-E8CF-4CDF-BC07-1AA21DE40D5A}" destId="{F80B26D4-47DC-42D3-B1FC-FEC2C3DCD94F}" srcOrd="0" destOrd="0" presId="urn:microsoft.com/office/officeart/2005/8/layout/default"/>
    <dgm:cxn modelId="{20301FEF-4B26-406A-A934-667CD3EE14BE}" srcId="{FB1E0306-E8FE-49C6-A62A-214558E7D7C0}" destId="{693585D6-1CA2-41B8-A81C-F489226AE5E4}" srcOrd="2" destOrd="0" parTransId="{66EFF086-BAD8-4B34-A873-BF250A0AB3D5}" sibTransId="{032F5293-8D75-4FAB-9FF2-E670CBDC3E26}"/>
    <dgm:cxn modelId="{93D6CA49-1E59-425D-8DAB-98BC125CA918}" srcId="{FB1E0306-E8FE-49C6-A62A-214558E7D7C0}" destId="{26883823-E8CF-4CDF-BC07-1AA21DE40D5A}" srcOrd="1" destOrd="0" parTransId="{8B50E798-3BC5-4B58-8985-F558234F0004}" sibTransId="{AE0565FB-1F48-40FA-B3D8-5D955898F2BA}"/>
    <dgm:cxn modelId="{A6DEA28B-D811-426A-935D-6895D1EFBB39}" type="presOf" srcId="{A0A1A1D6-6CF7-4446-826A-300B1C2D3B73}" destId="{47344E2B-1949-4B76-AA4C-C0A3C6A50FCA}" srcOrd="0" destOrd="0" presId="urn:microsoft.com/office/officeart/2005/8/layout/default"/>
    <dgm:cxn modelId="{CD01A2F8-EB6A-4137-BD4A-EFBEE1FFBB74}" type="presOf" srcId="{C440569F-F876-4BE9-A63F-3CE7DF7F7F40}" destId="{B2248B11-16AD-4372-9F35-21760257A38C}" srcOrd="0" destOrd="0" presId="urn:microsoft.com/office/officeart/2005/8/layout/default"/>
    <dgm:cxn modelId="{F73D1014-897C-42CC-BFA2-6E377B007B4B}" type="presParOf" srcId="{11C7A60A-7200-4EB3-B412-0CB1DEEB12E3}" destId="{1DD6555C-B090-4432-9FA5-E0194C4DE009}" srcOrd="0" destOrd="0" presId="urn:microsoft.com/office/officeart/2005/8/layout/default"/>
    <dgm:cxn modelId="{A9C3BAF0-555B-4AEA-B7A5-24EDAB24C866}" type="presParOf" srcId="{11C7A60A-7200-4EB3-B412-0CB1DEEB12E3}" destId="{8B73BC9C-30C3-4A04-ABF9-27E27C50EDD3}" srcOrd="1" destOrd="0" presId="urn:microsoft.com/office/officeart/2005/8/layout/default"/>
    <dgm:cxn modelId="{5AE63B62-0B7F-4963-ABFE-8135E60E81ED}" type="presParOf" srcId="{11C7A60A-7200-4EB3-B412-0CB1DEEB12E3}" destId="{F80B26D4-47DC-42D3-B1FC-FEC2C3DCD94F}" srcOrd="2" destOrd="0" presId="urn:microsoft.com/office/officeart/2005/8/layout/default"/>
    <dgm:cxn modelId="{B98EECB0-1CD8-4555-8F2E-B234DA84D119}" type="presParOf" srcId="{11C7A60A-7200-4EB3-B412-0CB1DEEB12E3}" destId="{86B622AF-2C92-4F16-8718-56A211B97699}" srcOrd="3" destOrd="0" presId="urn:microsoft.com/office/officeart/2005/8/layout/default"/>
    <dgm:cxn modelId="{B2C008CC-254A-4F33-B235-1BD6680FA06D}" type="presParOf" srcId="{11C7A60A-7200-4EB3-B412-0CB1DEEB12E3}" destId="{666CFD76-A063-4650-9A32-1E5A7EF112CA}" srcOrd="4" destOrd="0" presId="urn:microsoft.com/office/officeart/2005/8/layout/default"/>
    <dgm:cxn modelId="{780BC456-36B5-48F6-B504-1E8172745309}" type="presParOf" srcId="{11C7A60A-7200-4EB3-B412-0CB1DEEB12E3}" destId="{5DB1D164-057B-4A0E-835C-282515F08223}" srcOrd="5" destOrd="0" presId="urn:microsoft.com/office/officeart/2005/8/layout/default"/>
    <dgm:cxn modelId="{5DFD4569-1527-4678-9707-66DBC06DA3B7}" type="presParOf" srcId="{11C7A60A-7200-4EB3-B412-0CB1DEEB12E3}" destId="{47344E2B-1949-4B76-AA4C-C0A3C6A50FCA}" srcOrd="6" destOrd="0" presId="urn:microsoft.com/office/officeart/2005/8/layout/default"/>
    <dgm:cxn modelId="{510EEDC8-C716-4AB3-8B94-C0330A36BA41}" type="presParOf" srcId="{11C7A60A-7200-4EB3-B412-0CB1DEEB12E3}" destId="{5D974549-57EA-4A82-B6A4-5DB5172ECCEB}" srcOrd="7" destOrd="0" presId="urn:microsoft.com/office/officeart/2005/8/layout/default"/>
    <dgm:cxn modelId="{9B4AF91C-710D-4B04-A5ED-E5EA45555A3C}" type="presParOf" srcId="{11C7A60A-7200-4EB3-B412-0CB1DEEB12E3}" destId="{B2248B11-16AD-4372-9F35-21760257A38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6555C-B090-4432-9FA5-E0194C4DE009}">
      <dsp:nvSpPr>
        <dsp:cNvPr id="0" name=""/>
        <dsp:cNvSpPr/>
      </dsp:nvSpPr>
      <dsp:spPr>
        <a:xfrm>
          <a:off x="0" y="699650"/>
          <a:ext cx="2546014" cy="15276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Pribambas" pitchFamily="2" charset="0"/>
              <a:ea typeface="Batang" pitchFamily="18" charset="-127"/>
            </a:rPr>
            <a:t>Эмоция удовольствия – неудовольствия как </a:t>
          </a:r>
          <a:r>
            <a:rPr lang="ru-RU" sz="1600" b="0" kern="1200" dirty="0" smtClean="0">
              <a:ln/>
              <a:solidFill>
                <a:srgbClr val="002060"/>
              </a:solidFill>
              <a:latin typeface="Pribambas" pitchFamily="2" charset="0"/>
              <a:ea typeface="Batang" pitchFamily="18" charset="-127"/>
            </a:rPr>
            <a:t>содержание</a:t>
          </a:r>
          <a:r>
            <a:rPr lang="ru-RU" sz="1600" b="0" kern="1200" dirty="0" smtClean="0">
              <a:solidFill>
                <a:srgbClr val="002060"/>
              </a:solidFill>
              <a:latin typeface="Pribambas" pitchFamily="2" charset="0"/>
              <a:ea typeface="Batang" pitchFamily="18" charset="-127"/>
            </a:rPr>
            <a:t> преимущественного фона настроения</a:t>
          </a:r>
          <a:endParaRPr lang="ru-RU" sz="1600" b="0" kern="1200" dirty="0">
            <a:solidFill>
              <a:srgbClr val="002060"/>
            </a:solidFill>
            <a:latin typeface="Pribambas" pitchFamily="2" charset="0"/>
            <a:ea typeface="Batang" pitchFamily="18" charset="-127"/>
          </a:endParaRPr>
        </a:p>
      </dsp:txBody>
      <dsp:txXfrm>
        <a:off x="0" y="699650"/>
        <a:ext cx="2546014" cy="1527609"/>
      </dsp:txXfrm>
    </dsp:sp>
    <dsp:sp modelId="{F80B26D4-47DC-42D3-B1FC-FEC2C3DCD94F}">
      <dsp:nvSpPr>
        <dsp:cNvPr id="0" name=""/>
        <dsp:cNvSpPr/>
      </dsp:nvSpPr>
      <dsp:spPr>
        <a:xfrm>
          <a:off x="2800616" y="699650"/>
          <a:ext cx="2546014" cy="15276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Pribambas" pitchFamily="2" charset="0"/>
            </a:rPr>
            <a:t>Переживание комфорта как отсутствия внешней угрозы и физического дискомфорта</a:t>
          </a:r>
          <a:endParaRPr lang="ru-RU" sz="1600" b="0" kern="1200" dirty="0">
            <a:solidFill>
              <a:srgbClr val="002060"/>
            </a:solidFill>
            <a:latin typeface="Pribambas" pitchFamily="2" charset="0"/>
          </a:endParaRPr>
        </a:p>
      </dsp:txBody>
      <dsp:txXfrm>
        <a:off x="2800616" y="699650"/>
        <a:ext cx="2546014" cy="1527609"/>
      </dsp:txXfrm>
    </dsp:sp>
    <dsp:sp modelId="{666CFD76-A063-4650-9A32-1E5A7EF112CA}">
      <dsp:nvSpPr>
        <dsp:cNvPr id="0" name=""/>
        <dsp:cNvSpPr/>
      </dsp:nvSpPr>
      <dsp:spPr>
        <a:xfrm>
          <a:off x="5601232" y="699650"/>
          <a:ext cx="2546014" cy="15276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Pribambas" pitchFamily="2" charset="0"/>
            </a:rPr>
            <a:t>Переживание успеха – неуспеха в достижении целей</a:t>
          </a:r>
          <a:endParaRPr lang="ru-RU" sz="1600" b="0" kern="1200" dirty="0">
            <a:solidFill>
              <a:srgbClr val="002060"/>
            </a:solidFill>
            <a:latin typeface="Pribambas" pitchFamily="2" charset="0"/>
          </a:endParaRPr>
        </a:p>
      </dsp:txBody>
      <dsp:txXfrm>
        <a:off x="5601232" y="699650"/>
        <a:ext cx="2546014" cy="1527609"/>
      </dsp:txXfrm>
    </dsp:sp>
    <dsp:sp modelId="{47344E2B-1949-4B76-AA4C-C0A3C6A50FCA}">
      <dsp:nvSpPr>
        <dsp:cNvPr id="0" name=""/>
        <dsp:cNvSpPr/>
      </dsp:nvSpPr>
      <dsp:spPr>
        <a:xfrm>
          <a:off x="1400308" y="2481860"/>
          <a:ext cx="2546014" cy="15276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Pribambas" pitchFamily="2" charset="0"/>
            </a:rPr>
            <a:t>Переживание комфорта в присутствии других людей и ситуациях взаимодействия с ними</a:t>
          </a:r>
          <a:endParaRPr lang="ru-RU" sz="1600" b="0" kern="1200" dirty="0">
            <a:solidFill>
              <a:srgbClr val="002060"/>
            </a:solidFill>
            <a:latin typeface="Pribambas" pitchFamily="2" charset="0"/>
          </a:endParaRPr>
        </a:p>
      </dsp:txBody>
      <dsp:txXfrm>
        <a:off x="1400308" y="2481860"/>
        <a:ext cx="2546014" cy="1527609"/>
      </dsp:txXfrm>
    </dsp:sp>
    <dsp:sp modelId="{B2248B11-16AD-4372-9F35-21760257A38C}">
      <dsp:nvSpPr>
        <dsp:cNvPr id="0" name=""/>
        <dsp:cNvSpPr/>
      </dsp:nvSpPr>
      <dsp:spPr>
        <a:xfrm>
          <a:off x="4200924" y="2481860"/>
          <a:ext cx="2546014" cy="15276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Pribambas" pitchFamily="2" charset="0"/>
            </a:rPr>
            <a:t>Переживание оценки другими результатов активности ребенка</a:t>
          </a:r>
          <a:endParaRPr lang="ru-RU" sz="1600" b="0" kern="1200" dirty="0">
            <a:solidFill>
              <a:srgbClr val="002060"/>
            </a:solidFill>
            <a:latin typeface="Pribambas" pitchFamily="2" charset="0"/>
          </a:endParaRPr>
        </a:p>
      </dsp:txBody>
      <dsp:txXfrm>
        <a:off x="4200924" y="2481860"/>
        <a:ext cx="2546014" cy="152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E155-28FA-40AF-85A5-62FA6C453D0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BC62-22A9-4144-8D33-9D573CE16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92D050"/>
            </a:gs>
            <a:gs pos="64999">
              <a:srgbClr val="F0EBD5"/>
            </a:gs>
            <a:gs pos="100000">
              <a:srgbClr val="FFC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124744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1D1D"/>
                </a:solidFill>
                <a:latin typeface="Pribambas" pitchFamily="2" charset="0"/>
              </a:rPr>
              <a:t>От чего зависит</a:t>
            </a:r>
          </a:p>
          <a:p>
            <a:pPr algn="ctr"/>
            <a:r>
              <a:rPr lang="ru-RU" sz="4800" dirty="0" smtClean="0">
                <a:solidFill>
                  <a:srgbClr val="FF1D1D"/>
                </a:solidFill>
                <a:latin typeface="Pribambas" pitchFamily="2" charset="0"/>
              </a:rPr>
              <a:t>эмоциональное </a:t>
            </a:r>
          </a:p>
          <a:p>
            <a:pPr algn="ctr"/>
            <a:r>
              <a:rPr lang="ru-RU" sz="4800" dirty="0" smtClean="0">
                <a:solidFill>
                  <a:srgbClr val="FF1D1D"/>
                </a:solidFill>
                <a:latin typeface="Pribambas" pitchFamily="2" charset="0"/>
              </a:rPr>
              <a:t>благополучие ребенка </a:t>
            </a:r>
          </a:p>
          <a:p>
            <a:pPr algn="r"/>
            <a:r>
              <a:rPr lang="ru-RU" sz="4800" dirty="0" smtClean="0">
                <a:solidFill>
                  <a:srgbClr val="FF1D1D"/>
                </a:solidFill>
                <a:latin typeface="Pribambas" pitchFamily="2" charset="0"/>
              </a:rPr>
              <a:t>в детском саду?</a:t>
            </a:r>
            <a:endParaRPr lang="ru-RU" sz="4800" dirty="0">
              <a:solidFill>
                <a:srgbClr val="FF1D1D"/>
              </a:solidFill>
              <a:latin typeface="Pribambas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-29128" y="6237312"/>
            <a:ext cx="9173128" cy="422108"/>
            <a:chOff x="35496" y="6237312"/>
            <a:chExt cx="9389152" cy="432048"/>
          </a:xfrm>
        </p:grpSpPr>
        <p:pic>
          <p:nvPicPr>
            <p:cNvPr id="8" name="Рисунок 7" descr="набор.png"/>
            <p:cNvPicPr>
              <a:picLocks noChangeAspect="1"/>
            </p:cNvPicPr>
            <p:nvPr/>
          </p:nvPicPr>
          <p:blipFill>
            <a:blip r:embed="rId2" cstate="print"/>
            <a:srcRect b="64314"/>
            <a:stretch>
              <a:fillRect/>
            </a:stretch>
          </p:blipFill>
          <p:spPr>
            <a:xfrm>
              <a:off x="1619673" y="6237312"/>
              <a:ext cx="1592385" cy="417600"/>
            </a:xfrm>
            <a:prstGeom prst="rect">
              <a:avLst/>
            </a:prstGeom>
          </p:spPr>
        </p:pic>
        <p:pic>
          <p:nvPicPr>
            <p:cNvPr id="9" name="Рисунок 8" descr="набор.png"/>
            <p:cNvPicPr>
              <a:picLocks noChangeAspect="1"/>
            </p:cNvPicPr>
            <p:nvPr/>
          </p:nvPicPr>
          <p:blipFill>
            <a:blip r:embed="rId3" cstate="print"/>
            <a:srcRect t="65424"/>
            <a:stretch>
              <a:fillRect/>
            </a:stretch>
          </p:blipFill>
          <p:spPr>
            <a:xfrm>
              <a:off x="35496" y="6250743"/>
              <a:ext cx="1647478" cy="418617"/>
            </a:xfrm>
            <a:prstGeom prst="rect">
              <a:avLst/>
            </a:prstGeom>
          </p:spPr>
        </p:pic>
        <p:pic>
          <p:nvPicPr>
            <p:cNvPr id="10" name="Рисунок 9" descr="набор.png"/>
            <p:cNvPicPr>
              <a:picLocks noChangeAspect="1"/>
            </p:cNvPicPr>
            <p:nvPr/>
          </p:nvPicPr>
          <p:blipFill>
            <a:blip r:embed="rId4" cstate="print"/>
            <a:srcRect t="32057" b="34450"/>
            <a:stretch>
              <a:fillRect/>
            </a:stretch>
          </p:blipFill>
          <p:spPr>
            <a:xfrm>
              <a:off x="3131840" y="6237312"/>
              <a:ext cx="1648800" cy="405829"/>
            </a:xfrm>
            <a:prstGeom prst="rect">
              <a:avLst/>
            </a:prstGeom>
          </p:spPr>
        </p:pic>
        <p:pic>
          <p:nvPicPr>
            <p:cNvPr id="13" name="Рисунок 12" descr="набор.png"/>
            <p:cNvPicPr>
              <a:picLocks noChangeAspect="1"/>
            </p:cNvPicPr>
            <p:nvPr/>
          </p:nvPicPr>
          <p:blipFill>
            <a:blip r:embed="rId2" cstate="print"/>
            <a:srcRect b="64314"/>
            <a:stretch>
              <a:fillRect/>
            </a:stretch>
          </p:blipFill>
          <p:spPr>
            <a:xfrm>
              <a:off x="6263681" y="6237312"/>
              <a:ext cx="1592385" cy="417600"/>
            </a:xfrm>
            <a:prstGeom prst="rect">
              <a:avLst/>
            </a:prstGeom>
          </p:spPr>
        </p:pic>
        <p:pic>
          <p:nvPicPr>
            <p:cNvPr id="14" name="Рисунок 13" descr="набор.png"/>
            <p:cNvPicPr>
              <a:picLocks noChangeAspect="1"/>
            </p:cNvPicPr>
            <p:nvPr/>
          </p:nvPicPr>
          <p:blipFill>
            <a:blip r:embed="rId3" cstate="print"/>
            <a:srcRect t="65424"/>
            <a:stretch>
              <a:fillRect/>
            </a:stretch>
          </p:blipFill>
          <p:spPr>
            <a:xfrm>
              <a:off x="4724722" y="6250743"/>
              <a:ext cx="1647478" cy="418617"/>
            </a:xfrm>
            <a:prstGeom prst="rect">
              <a:avLst/>
            </a:prstGeom>
          </p:spPr>
        </p:pic>
        <p:pic>
          <p:nvPicPr>
            <p:cNvPr id="15" name="Рисунок 14" descr="набор.png"/>
            <p:cNvPicPr>
              <a:picLocks noChangeAspect="1"/>
            </p:cNvPicPr>
            <p:nvPr/>
          </p:nvPicPr>
          <p:blipFill>
            <a:blip r:embed="rId4" cstate="print"/>
            <a:srcRect t="32057" b="34450"/>
            <a:stretch>
              <a:fillRect/>
            </a:stretch>
          </p:blipFill>
          <p:spPr>
            <a:xfrm>
              <a:off x="7775848" y="6237312"/>
              <a:ext cx="1648800" cy="4058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8000">
              <a:srgbClr val="FF66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4" y="351896"/>
          <a:ext cx="6768748" cy="61014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3482"/>
                <a:gridCol w="483482"/>
                <a:gridCol w="483482"/>
                <a:gridCol w="483482"/>
                <a:gridCol w="483482"/>
                <a:gridCol w="483482"/>
                <a:gridCol w="483482"/>
                <a:gridCol w="483482"/>
                <a:gridCol w="483482"/>
                <a:gridCol w="483482"/>
                <a:gridCol w="483482"/>
                <a:gridCol w="483482"/>
                <a:gridCol w="483482"/>
                <a:gridCol w="483482"/>
              </a:tblGrid>
              <a:tr h="356843"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/>
                      <a:endParaRPr lang="ru-RU" sz="11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52">
                <a:tc rowSpan="14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4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4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Pribambas" pitchFamily="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Pribambas" pitchFamily="2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Pribambas" pitchFamily="2" charset="0"/>
              </a:rPr>
              <a:t>Структура эмоционального благополучия личности</a:t>
            </a:r>
            <a:br>
              <a:rPr lang="ru-RU" sz="3200" dirty="0" smtClean="0">
                <a:solidFill>
                  <a:srgbClr val="002060"/>
                </a:solidFill>
                <a:latin typeface="Pribambas" pitchFamily="2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Pribambas" pitchFamily="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Pribambas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автор - Г.Г. Филиппова</a:t>
            </a:r>
            <a:r>
              <a:rPr lang="ru-RU" sz="3200" dirty="0" smtClean="0">
                <a:solidFill>
                  <a:srgbClr val="002060"/>
                </a:solidFill>
                <a:latin typeface="Pribambas" pitchFamily="2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Pribambas" pitchFamily="2" charset="0"/>
              </a:rPr>
            </a:br>
            <a:endParaRPr lang="ru-RU" sz="3200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147248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1763688" y="4221088"/>
            <a:ext cx="2664000" cy="1656000"/>
            <a:chOff x="1691680" y="4077072"/>
            <a:chExt cx="2880000" cy="1800200"/>
          </a:xfrm>
          <a:solidFill>
            <a:srgbClr val="66FF66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691680" y="4077072"/>
              <a:ext cx="2880000" cy="1800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rukopozhatie.png"/>
            <p:cNvPicPr>
              <a:picLocks noChangeAspect="1"/>
            </p:cNvPicPr>
            <p:nvPr/>
          </p:nvPicPr>
          <p:blipFill>
            <a:blip r:embed="rId7" cstate="print"/>
            <a:srcRect t="17647"/>
            <a:stretch>
              <a:fillRect/>
            </a:stretch>
          </p:blipFill>
          <p:spPr>
            <a:xfrm>
              <a:off x="1835696" y="4149080"/>
              <a:ext cx="1224136" cy="1008112"/>
            </a:xfrm>
            <a:prstGeom prst="rect">
              <a:avLst/>
            </a:prstGeom>
            <a:grpFill/>
          </p:spPr>
        </p:pic>
        <p:pic>
          <p:nvPicPr>
            <p:cNvPr id="24" name="Рисунок 23" descr="привет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3848" y="4365104"/>
              <a:ext cx="1107315" cy="1107315"/>
            </a:xfrm>
            <a:prstGeom prst="rect">
              <a:avLst/>
            </a:prstGeom>
            <a:grp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395536" y="2349064"/>
            <a:ext cx="2664000" cy="1656000"/>
            <a:chOff x="467544" y="2132856"/>
            <a:chExt cx="2736304" cy="1728192"/>
          </a:xfrm>
          <a:solidFill>
            <a:srgbClr val="66FF66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67544" y="2132856"/>
              <a:ext cx="2736304" cy="172819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удовольствие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2204864"/>
              <a:ext cx="1237638" cy="1320147"/>
            </a:xfrm>
            <a:prstGeom prst="rect">
              <a:avLst/>
            </a:prstGeom>
            <a:grpFill/>
          </p:spPr>
        </p:pic>
        <p:pic>
          <p:nvPicPr>
            <p:cNvPr id="26" name="Рисунок 25" descr="неуд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1280567">
              <a:off x="1816491" y="2545700"/>
              <a:ext cx="1193691" cy="1193691"/>
            </a:xfrm>
            <a:prstGeom prst="rect">
              <a:avLst/>
            </a:prstGeom>
            <a:grp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6012160" y="2348880"/>
            <a:ext cx="2664296" cy="1656184"/>
            <a:chOff x="6084168" y="2204864"/>
            <a:chExt cx="2664296" cy="165618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084168" y="2204864"/>
              <a:ext cx="2664296" cy="1656184"/>
              <a:chOff x="6084168" y="2204864"/>
              <a:chExt cx="2592288" cy="1656184"/>
            </a:xfrm>
            <a:solidFill>
              <a:srgbClr val="66FF66"/>
            </a:solidFill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084168" y="2204864"/>
                <a:ext cx="2592288" cy="165618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 descr="звезда.png"/>
              <p:cNvPicPr>
                <a:picLocks noChangeAspect="1"/>
              </p:cNvPicPr>
              <p:nvPr/>
            </p:nvPicPr>
            <p:blipFill>
              <a:blip r:embed="rId11" cstate="print"/>
              <a:srcRect l="20672" t="10648" r="26173"/>
              <a:stretch>
                <a:fillRect/>
              </a:stretch>
            </p:blipFill>
            <p:spPr>
              <a:xfrm>
                <a:off x="6588224" y="2348880"/>
                <a:ext cx="1296144" cy="1208534"/>
              </a:xfrm>
              <a:prstGeom prst="rect">
                <a:avLst/>
              </a:prstGeom>
              <a:grpFill/>
            </p:spPr>
          </p:pic>
        </p:grpSp>
        <p:pic>
          <p:nvPicPr>
            <p:cNvPr id="53" name="Рисунок 52" descr="кубок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932423">
              <a:off x="7746059" y="2525696"/>
              <a:ext cx="931183" cy="906016"/>
            </a:xfrm>
            <a:prstGeom prst="rect">
              <a:avLst/>
            </a:prstGeom>
          </p:spPr>
        </p:pic>
        <p:pic>
          <p:nvPicPr>
            <p:cNvPr id="54" name="Рисунок 53" descr="сила.png"/>
            <p:cNvPicPr>
              <a:picLocks noChangeAspect="1"/>
            </p:cNvPicPr>
            <p:nvPr/>
          </p:nvPicPr>
          <p:blipFill>
            <a:blip r:embed="rId13" cstate="print"/>
            <a:srcRect r="52309"/>
            <a:stretch>
              <a:fillRect/>
            </a:stretch>
          </p:blipFill>
          <p:spPr>
            <a:xfrm>
              <a:off x="6158176" y="2996952"/>
              <a:ext cx="674391" cy="720080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4644008" y="4221088"/>
            <a:ext cx="2664296" cy="1656000"/>
            <a:chOff x="4644008" y="4077072"/>
            <a:chExt cx="2664296" cy="1728192"/>
          </a:xfrm>
          <a:solidFill>
            <a:srgbClr val="66FF66"/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4008" y="4077072"/>
              <a:ext cx="2664296" cy="172819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 descr="оценка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4168" y="4509120"/>
              <a:ext cx="1152128" cy="1228936"/>
            </a:xfrm>
            <a:prstGeom prst="rect">
              <a:avLst/>
            </a:prstGeom>
            <a:grpFill/>
          </p:spPr>
        </p:pic>
        <p:pic>
          <p:nvPicPr>
            <p:cNvPr id="76" name="Рисунок 75" descr="ангел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16016" y="4221088"/>
              <a:ext cx="1008112" cy="1008112"/>
            </a:xfrm>
            <a:prstGeom prst="rect">
              <a:avLst/>
            </a:prstGeom>
            <a:grpFill/>
          </p:spPr>
        </p:pic>
        <p:pic>
          <p:nvPicPr>
            <p:cNvPr id="77" name="Рисунок 76" descr="диз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1051116">
              <a:off x="5788303" y="4141246"/>
              <a:ext cx="504055" cy="504055"/>
            </a:xfrm>
            <a:prstGeom prst="rect">
              <a:avLst/>
            </a:prstGeom>
            <a:grpFill/>
          </p:spPr>
        </p:pic>
        <p:pic>
          <p:nvPicPr>
            <p:cNvPr id="78" name="Рисунок 77" descr="1f44c-1f3fc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19939563">
              <a:off x="5464913" y="5114000"/>
              <a:ext cx="576064" cy="576064"/>
            </a:xfrm>
            <a:prstGeom prst="rect">
              <a:avLst/>
            </a:prstGeom>
            <a:grpFill/>
          </p:spPr>
        </p:pic>
      </p:grpSp>
      <p:grpSp>
        <p:nvGrpSpPr>
          <p:cNvPr id="33" name="Группа 32"/>
          <p:cNvGrpSpPr/>
          <p:nvPr/>
        </p:nvGrpSpPr>
        <p:grpSpPr>
          <a:xfrm>
            <a:off x="3203848" y="2348880"/>
            <a:ext cx="2664296" cy="1656184"/>
            <a:chOff x="3275856" y="2276872"/>
            <a:chExt cx="2664296" cy="1656184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3275856" y="2276872"/>
              <a:ext cx="2664296" cy="1656184"/>
              <a:chOff x="3347864" y="2204864"/>
              <a:chExt cx="2592288" cy="1656184"/>
            </a:xfrm>
            <a:solidFill>
              <a:srgbClr val="66FF66"/>
            </a:solidFill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3347864" y="2204864"/>
                <a:ext cx="2592288" cy="1656184"/>
                <a:chOff x="3347864" y="2204864"/>
                <a:chExt cx="2592288" cy="1656184"/>
              </a:xfrm>
              <a:grpFill/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3347864" y="2204864"/>
                  <a:ext cx="2592288" cy="165618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2" name="Рисунок 41" descr="угроза.png"/>
                <p:cNvPicPr>
                  <a:picLocks noChangeAspect="1"/>
                </p:cNvPicPr>
                <p:nvPr/>
              </p:nvPicPr>
              <p:blipFill>
                <a:blip r:embed="rId18" cstate="print"/>
                <a:srcRect t="10101" r="14885" b="15350"/>
                <a:stretch>
                  <a:fillRect/>
                </a:stretch>
              </p:blipFill>
              <p:spPr>
                <a:xfrm>
                  <a:off x="3491880" y="2629419"/>
                  <a:ext cx="1008112" cy="1043081"/>
                </a:xfrm>
                <a:prstGeom prst="rect">
                  <a:avLst/>
                </a:prstGeom>
                <a:grpFill/>
              </p:spPr>
            </p:pic>
          </p:grp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3419872" y="2924944"/>
                <a:ext cx="1008112" cy="72008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3491880" y="2924944"/>
                <a:ext cx="864096" cy="72008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32" name="Рисунок 31" descr="спать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72000" y="2348880"/>
              <a:ext cx="1296144" cy="12961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409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5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ungsuh" pitchFamily="18" charset="-127"/>
                <a:ea typeface="Gungsuh" pitchFamily="18" charset="-127"/>
              </a:rPr>
              <a:t>Какой же он, </a:t>
            </a:r>
            <a:br>
              <a:rPr lang="ru-RU" sz="2800" dirty="0" smtClean="0">
                <a:solidFill>
                  <a:srgbClr val="FF5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2800" dirty="0" smtClean="0">
                <a:solidFill>
                  <a:srgbClr val="FF5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ungsuh" pitchFamily="18" charset="-127"/>
                <a:ea typeface="Gungsuh" pitchFamily="18" charset="-127"/>
              </a:rPr>
              <a:t>эмоционально благополучный ребенок?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505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G-20181211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248713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-20180208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3643896" cy="204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-20181211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340768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-20180424-WA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340768"/>
            <a:ext cx="2160240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G-20180320-WA0017.jpg"/>
          <p:cNvPicPr>
            <a:picLocks noChangeAspect="1"/>
          </p:cNvPicPr>
          <p:nvPr/>
        </p:nvPicPr>
        <p:blipFill>
          <a:blip r:embed="rId6" cstate="print"/>
          <a:srcRect l="10390" r="17073"/>
          <a:stretch>
            <a:fillRect/>
          </a:stretch>
        </p:blipFill>
        <p:spPr>
          <a:xfrm>
            <a:off x="5508104" y="3861048"/>
            <a:ext cx="334287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G_20181204_180428.jpg"/>
          <p:cNvPicPr>
            <a:picLocks noChangeAspect="1"/>
          </p:cNvPicPr>
          <p:nvPr/>
        </p:nvPicPr>
        <p:blipFill>
          <a:blip r:embed="rId7" cstate="print"/>
          <a:srcRect l="21048" r="16686"/>
          <a:stretch>
            <a:fillRect/>
          </a:stretch>
        </p:blipFill>
        <p:spPr>
          <a:xfrm>
            <a:off x="2843808" y="4437112"/>
            <a:ext cx="2448272" cy="22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906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 Display" pitchFamily="2" charset="-52"/>
                <a:ea typeface="GungsuhChe" pitchFamily="49" charset="-127"/>
              </a:rPr>
              <a:t>УПРАЖНЕНИЕ НА РАССЛАБЛЕНИЕ МЫШЦ ШЕИ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G Display" pitchFamily="2" charset="-52"/>
                <a:ea typeface="GungsuhChe" pitchFamily="49" charset="-127"/>
              </a:rPr>
              <a:t>«ЛЮБОПЫТНАЯ ВАРВАРА»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Любопытная Варвара смотрит влево, смотрит вправо,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А потом вперед – тут немного отдохнет.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Шея не напряжена и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расслаб-лен-на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А Варвара смотрит вверх – выше всех, выше всех!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Возвращается обратно – расслабление приятно.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Шея не напряжена и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расслаб-лен-на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А теперь посмотрим вниз – мышцы шеи напряглись!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Возвращение обратно – расслабление приятно.</a:t>
            </a:r>
          </a:p>
          <a:p>
            <a:pPr algn="r"/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Шея не напряжена и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расслаб-лен-на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…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  <a:p>
            <a:r>
              <a:rPr lang="ru-RU" sz="1400" i="1" dirty="0" smtClean="0"/>
              <a:t>Инструкция: давайте с вами немного подвигаемся. Итак, поверните голову влево, вправо, чтобы увидеть, как можно дальше. Мышцы шеи сильно напряжены. Это неприятно. Посмотрите вверх, запрокиньте голову, даже дышать трудно. Расслабьтесь. Слушайте и повторяйте.</a:t>
            </a:r>
            <a:endParaRPr lang="ru-RU" sz="1400" dirty="0">
              <a:solidFill>
                <a:srgbClr val="0066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190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 Структура эмоционального благополучия личности  автор - Г.Г. Филиппова </vt:lpstr>
      <vt:lpstr>Какой же он,  эмоционально благополучный ребенок?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Отчего зависит эмоциональное благополучие ребенка  в детском саду «Семицветик»?</dc:title>
  <dc:creator>Samsung</dc:creator>
  <cp:lastModifiedBy>Samsung</cp:lastModifiedBy>
  <cp:revision>76</cp:revision>
  <dcterms:created xsi:type="dcterms:W3CDTF">2018-12-02T19:15:30Z</dcterms:created>
  <dcterms:modified xsi:type="dcterms:W3CDTF">2018-12-12T00:43:04Z</dcterms:modified>
</cp:coreProperties>
</file>