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56" r:id="rId4"/>
    <p:sldId id="267" r:id="rId5"/>
    <p:sldId id="268" r:id="rId6"/>
    <p:sldId id="272" r:id="rId7"/>
    <p:sldId id="271" r:id="rId8"/>
    <p:sldId id="270" r:id="rId9"/>
    <p:sldId id="269" r:id="rId10"/>
    <p:sldId id="273" r:id="rId11"/>
    <p:sldId id="276" r:id="rId12"/>
    <p:sldId id="275" r:id="rId13"/>
    <p:sldId id="27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9A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F1B68-179F-4EA5-B16A-E4E81253A23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0500-FD93-4353-9D41-11C4CD67B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3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0500-FD93-4353-9D41-11C4CD67B6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4eb8e_637fdfbc_XL.jpg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42910" y="3071810"/>
            <a:ext cx="3271945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rot="5400000">
            <a:off x="-678675" y="1250154"/>
            <a:ext cx="2000266" cy="642917"/>
          </a:xfrm>
          <a:prstGeom prst="rect">
            <a:avLst/>
          </a:prstGeom>
        </p:spPr>
      </p:pic>
      <p:pic>
        <p:nvPicPr>
          <p:cNvPr id="22" name="Рисунок 21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rot="5400000">
            <a:off x="-642955" y="3143261"/>
            <a:ext cx="1928828" cy="642917"/>
          </a:xfrm>
          <a:prstGeom prst="rect">
            <a:avLst/>
          </a:prstGeom>
        </p:spPr>
      </p:pic>
      <p:pic>
        <p:nvPicPr>
          <p:cNvPr id="21" name="Рисунок 20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rot="5400000">
            <a:off x="-642938" y="5000632"/>
            <a:ext cx="1928794" cy="642917"/>
          </a:xfrm>
          <a:prstGeom prst="rect">
            <a:avLst/>
          </a:prstGeom>
        </p:spPr>
      </p:pic>
      <p:pic>
        <p:nvPicPr>
          <p:cNvPr id="12" name="Рисунок 11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6215083"/>
            <a:ext cx="1857356" cy="642917"/>
          </a:xfrm>
          <a:prstGeom prst="rect">
            <a:avLst/>
          </a:prstGeom>
        </p:spPr>
      </p:pic>
      <p:pic>
        <p:nvPicPr>
          <p:cNvPr id="15" name="Рисунок 14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1785918" y="6215083"/>
            <a:ext cx="1857356" cy="642917"/>
          </a:xfrm>
          <a:prstGeom prst="rect">
            <a:avLst/>
          </a:prstGeom>
        </p:spPr>
      </p:pic>
      <p:pic>
        <p:nvPicPr>
          <p:cNvPr id="14" name="Рисунок 13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3571868" y="6215083"/>
            <a:ext cx="1857356" cy="642917"/>
          </a:xfrm>
          <a:prstGeom prst="rect">
            <a:avLst/>
          </a:prstGeom>
        </p:spPr>
      </p:pic>
      <p:pic>
        <p:nvPicPr>
          <p:cNvPr id="13" name="Рисунок 12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5357818" y="6215083"/>
            <a:ext cx="1928826" cy="642917"/>
          </a:xfrm>
          <a:prstGeom prst="rect">
            <a:avLst/>
          </a:prstGeom>
        </p:spPr>
      </p:pic>
      <p:pic>
        <p:nvPicPr>
          <p:cNvPr id="16" name="Рисунок 15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7215206" y="6215083"/>
            <a:ext cx="1928794" cy="642917"/>
          </a:xfrm>
          <a:prstGeom prst="rect">
            <a:avLst/>
          </a:prstGeom>
        </p:spPr>
      </p:pic>
      <p:pic>
        <p:nvPicPr>
          <p:cNvPr id="18" name="Рисунок 17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rot="5400000">
            <a:off x="7858144" y="5072072"/>
            <a:ext cx="1928793" cy="642917"/>
          </a:xfrm>
          <a:prstGeom prst="rect">
            <a:avLst/>
          </a:prstGeom>
        </p:spPr>
      </p:pic>
      <p:pic>
        <p:nvPicPr>
          <p:cNvPr id="19" name="Рисунок 18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rot="5400000">
            <a:off x="7858127" y="3214699"/>
            <a:ext cx="1928827" cy="642917"/>
          </a:xfrm>
          <a:prstGeom prst="rect">
            <a:avLst/>
          </a:prstGeom>
        </p:spPr>
      </p:pic>
      <p:pic>
        <p:nvPicPr>
          <p:cNvPr id="20" name="Рисунок 19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rot="5400000">
            <a:off x="7822410" y="1321592"/>
            <a:ext cx="2000265" cy="642917"/>
          </a:xfrm>
          <a:prstGeom prst="rect">
            <a:avLst/>
          </a:prstGeom>
        </p:spPr>
      </p:pic>
      <p:pic>
        <p:nvPicPr>
          <p:cNvPr id="8" name="Рисунок 7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7000892" y="1"/>
            <a:ext cx="2143108" cy="714356"/>
          </a:xfrm>
          <a:prstGeom prst="rect">
            <a:avLst/>
          </a:prstGeom>
        </p:spPr>
      </p:pic>
      <p:pic>
        <p:nvPicPr>
          <p:cNvPr id="11" name="Рисунок 10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5286380" y="1"/>
            <a:ext cx="1785950" cy="642918"/>
          </a:xfrm>
          <a:prstGeom prst="rect">
            <a:avLst/>
          </a:prstGeom>
        </p:spPr>
      </p:pic>
      <p:pic>
        <p:nvPicPr>
          <p:cNvPr id="10" name="Рисунок 9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3500430" y="0"/>
            <a:ext cx="1857388" cy="642917"/>
          </a:xfrm>
          <a:prstGeom prst="rect">
            <a:avLst/>
          </a:prstGeom>
        </p:spPr>
      </p:pic>
      <p:pic>
        <p:nvPicPr>
          <p:cNvPr id="9" name="Рисунок 8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1785918" y="1"/>
            <a:ext cx="1785950" cy="642918"/>
          </a:xfrm>
          <a:prstGeom prst="rect">
            <a:avLst/>
          </a:prstGeom>
        </p:spPr>
      </p:pic>
      <p:pic>
        <p:nvPicPr>
          <p:cNvPr id="7" name="Рисунок 6" descr="0_4eb66_f1ba1c69_XL.jpg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1"/>
            <a:ext cx="1857356" cy="6429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41549" y="601371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llegretto Script One" panose="03000605070000090002" pitchFamily="66" charset="-52"/>
              </a:rPr>
              <a:t>Квитка С. С.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llegretto Script One" panose="03000605070000090002" pitchFamily="66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ysClr val="windowText" lastClr="000000"/>
            </a:solidFill>
            <a:prstDash val="solid"/>
            <a:miter lim="800000"/>
          </a:ln>
          <a:solidFill>
            <a:srgbClr val="FFC000"/>
          </a:solidFill>
          <a:effectLst>
            <a:outerShdw blurRad="50800" algn="tl" rotWithShape="0">
              <a:srgbClr val="000000"/>
            </a:outerShdw>
          </a:effectLst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82" y="3922050"/>
            <a:ext cx="4157727" cy="23374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" y="469169"/>
            <a:ext cx="3128085" cy="31438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88" y="469169"/>
            <a:ext cx="3112700" cy="36847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75289"/>
            <a:ext cx="3493858" cy="26611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73" y="1028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ПЕДАГОГИЧЕСКИЙ ПРОБЕГ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«Знакомство дошкольников </a:t>
            </a:r>
          </a:p>
          <a:p>
            <a:pPr marL="0" indent="0" algn="ctr">
              <a:buNone/>
            </a:pPr>
            <a:r>
              <a:rPr lang="ru-RU" b="1" dirty="0" smtClean="0"/>
              <a:t>с культурой края»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52" y="3338991"/>
            <a:ext cx="3333750" cy="33337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335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3413"/>
            <a:ext cx="8229600" cy="13684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</a:rPr>
              <a:t>4. </a:t>
            </a:r>
            <a:r>
              <a:rPr lang="ru-RU" sz="2000" dirty="0" smtClean="0">
                <a:solidFill>
                  <a:srgbClr val="FF0000"/>
                </a:solidFill>
              </a:rPr>
              <a:t>Этому </a:t>
            </a:r>
            <a:r>
              <a:rPr lang="ru-RU" sz="2000" dirty="0">
                <a:solidFill>
                  <a:srgbClr val="FF0000"/>
                </a:solidFill>
              </a:rPr>
              <a:t>промыслу недавно исполнилось 670 лет. </a:t>
            </a:r>
            <a:r>
              <a:rPr lang="ru-RU" sz="2000" dirty="0" smtClean="0">
                <a:solidFill>
                  <a:srgbClr val="FF0000"/>
                </a:solidFill>
              </a:rPr>
              <a:t>Плодородная редким сортом глины местность включает </a:t>
            </a:r>
            <a:r>
              <a:rPr lang="ru-RU" sz="2000" dirty="0">
                <a:solidFill>
                  <a:srgbClr val="FF0000"/>
                </a:solidFill>
              </a:rPr>
              <a:t>около 30-тридцати подмосковных сёл и </a:t>
            </a:r>
            <a:r>
              <a:rPr lang="ru-RU" sz="2000" dirty="0" smtClean="0">
                <a:solidFill>
                  <a:srgbClr val="FF0000"/>
                </a:solidFill>
              </a:rPr>
              <a:t>деревень и упоминается как в </a:t>
            </a:r>
            <a:r>
              <a:rPr lang="ru-RU" sz="2000" dirty="0">
                <a:solidFill>
                  <a:srgbClr val="FF0000"/>
                </a:solidFill>
              </a:rPr>
              <a:t>духовной грамоте Ивана </a:t>
            </a:r>
            <a:r>
              <a:rPr lang="ru-RU" sz="2000" dirty="0" smtClean="0">
                <a:solidFill>
                  <a:srgbClr val="FF0000"/>
                </a:solidFill>
              </a:rPr>
              <a:t>Калиты, так и в заказе Ивана Грозного для праздничного стола. 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55478"/>
              </p:ext>
            </p:extLst>
          </p:nvPr>
        </p:nvGraphicFramePr>
        <p:xfrm>
          <a:off x="457200" y="1417638"/>
          <a:ext cx="7776875" cy="4819672"/>
        </p:xfrm>
        <a:graphic>
          <a:graphicData uri="http://schemas.openxmlformats.org/drawingml/2006/table">
            <a:tbl>
              <a:tblPr firstRow="1" firstCol="1" bandRow="1"/>
              <a:tblGrid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  <a:gridCol w="311075"/>
              </a:tblGrid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441451" y="8889"/>
            <a:ext cx="135741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    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      </a:t>
            </a:r>
            <a:r>
              <a:rPr lang="ru-RU" dirty="0" smtClean="0">
                <a:solidFill>
                  <a:srgbClr val="1109AF"/>
                </a:solidFill>
              </a:rPr>
              <a:t>ГЖЕЛЬ</a:t>
            </a:r>
            <a:endParaRPr lang="ru-RU" dirty="0">
              <a:solidFill>
                <a:srgbClr val="1109A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64849"/>
              </p:ext>
            </p:extLst>
          </p:nvPr>
        </p:nvGraphicFramePr>
        <p:xfrm>
          <a:off x="683564" y="2060853"/>
          <a:ext cx="7848875" cy="4248464"/>
        </p:xfrm>
        <a:graphic>
          <a:graphicData uri="http://schemas.openxmlformats.org/drawingml/2006/table">
            <a:tbl>
              <a:tblPr firstRow="1" firstCol="1" bandRow="1"/>
              <a:tblGrid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</a:tblGrid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8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215081" y="86290"/>
            <a:ext cx="136998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4" y="432302"/>
            <a:ext cx="3693790" cy="3693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0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4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effectLst/>
              </a:rPr>
              <a:t>5.</a:t>
            </a:r>
            <a:r>
              <a:rPr lang="ru-RU" sz="2000" b="0" dirty="0">
                <a:solidFill>
                  <a:srgbClr val="FF0000"/>
                </a:solidFill>
                <a:effectLst/>
              </a:rPr>
              <a:t> Крестьянское предприятие, из которого впоследствии </a:t>
            </a:r>
            <a:r>
              <a:rPr lang="ru-RU" sz="2000" b="0" dirty="0" smtClean="0">
                <a:solidFill>
                  <a:srgbClr val="FF0000"/>
                </a:solidFill>
                <a:effectLst/>
              </a:rPr>
              <a:t>выросла целая </a:t>
            </a:r>
            <a:r>
              <a:rPr lang="ru-RU" sz="2000" b="0" dirty="0">
                <a:solidFill>
                  <a:srgbClr val="FF0000"/>
                </a:solidFill>
                <a:effectLst/>
              </a:rPr>
              <a:t>мануфактура, </a:t>
            </a:r>
            <a:r>
              <a:rPr lang="ru-RU" sz="2000" b="0" dirty="0" smtClean="0">
                <a:solidFill>
                  <a:srgbClr val="FF0000"/>
                </a:solidFill>
                <a:effectLst/>
              </a:rPr>
              <a:t>появилось </a:t>
            </a:r>
            <a:r>
              <a:rPr lang="ru-RU" sz="2000" b="0" dirty="0">
                <a:solidFill>
                  <a:srgbClr val="FF0000"/>
                </a:solidFill>
                <a:effectLst/>
              </a:rPr>
              <a:t>в 1795 году. Первые </a:t>
            </a:r>
            <a:r>
              <a:rPr lang="ru-RU" sz="2000" b="0" dirty="0" smtClean="0">
                <a:solidFill>
                  <a:srgbClr val="FF0000"/>
                </a:solidFill>
                <a:effectLst/>
              </a:rPr>
              <a:t>изделия </a:t>
            </a:r>
            <a:r>
              <a:rPr lang="ru-RU" sz="2000" b="0" dirty="0">
                <a:solidFill>
                  <a:srgbClr val="FF0000"/>
                </a:solidFill>
                <a:effectLst/>
              </a:rPr>
              <a:t>с набивным рисунком были изготовлены на фабрике в 60-х годах 19 века. Изделия быстро получили широкое распространение, а владелец мануфактуры − звание поставщика великой княгини Александры Петровны.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 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657547"/>
              </p:ext>
            </p:extLst>
          </p:nvPr>
        </p:nvGraphicFramePr>
        <p:xfrm>
          <a:off x="683564" y="1700812"/>
          <a:ext cx="7534920" cy="4608505"/>
        </p:xfrm>
        <a:graphic>
          <a:graphicData uri="http://schemas.openxmlformats.org/drawingml/2006/table">
            <a:tbl>
              <a:tblPr firstRow="1" firstCol="1" bandRow="1"/>
              <a:tblGrid>
                <a:gridCol w="576068"/>
                <a:gridCol w="288032"/>
                <a:gridCol w="360040"/>
                <a:gridCol w="288032"/>
                <a:gridCol w="25400"/>
                <a:gridCol w="346158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</a:tblGrid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215081" y="43998"/>
            <a:ext cx="136998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ПАВЛОПОСАДСКИЕ ПЛАТКИ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2" y="1835696"/>
            <a:ext cx="4311637" cy="433330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7647"/>
              </p:ext>
            </p:extLst>
          </p:nvPr>
        </p:nvGraphicFramePr>
        <p:xfrm>
          <a:off x="909940" y="2060848"/>
          <a:ext cx="7632840" cy="4401617"/>
        </p:xfrm>
        <a:graphic>
          <a:graphicData uri="http://schemas.openxmlformats.org/drawingml/2006/table">
            <a:tbl>
              <a:tblPr firstRow="1" firstCol="1" bandRow="1"/>
              <a:tblGrid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25400"/>
                <a:gridCol w="486313"/>
                <a:gridCol w="442392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  <a:gridCol w="318035"/>
              </a:tblGrid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4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785926"/>
            <a:ext cx="7725193" cy="14849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МОЛОДЦЫ!</a:t>
            </a:r>
            <a:endParaRPr lang="ru-RU" sz="8800" b="1" cap="all" spc="0" dirty="0">
              <a:ln w="0">
                <a:solidFill>
                  <a:srgbClr val="0000FF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pic>
        <p:nvPicPr>
          <p:cNvPr id="1026" name="Picture 2" descr="C:\Users\Sveta\Desktop\4206960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2214578" cy="1928826"/>
          </a:xfrm>
          <a:prstGeom prst="rect">
            <a:avLst/>
          </a:prstGeom>
          <a:noFill/>
        </p:spPr>
      </p:pic>
      <p:sp>
        <p:nvSpPr>
          <p:cNvPr id="4" name="Блок-схема: узел 3">
            <a:hlinkClick r:id="" action="ppaction://hlinkshowjump?jump=endshow"/>
          </p:cNvPr>
          <p:cNvSpPr/>
          <p:nvPr/>
        </p:nvSpPr>
        <p:spPr>
          <a:xfrm>
            <a:off x="7929586" y="5715016"/>
            <a:ext cx="571504" cy="571504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" y="0"/>
            <a:ext cx="9950223" cy="6858000"/>
          </a:xfrm>
        </p:spPr>
      </p:pic>
    </p:spTree>
    <p:extLst>
      <p:ext uri="{BB962C8B-B14F-4D97-AF65-F5344CB8AC3E}">
        <p14:creationId xmlns:p14="http://schemas.microsoft.com/office/powerpoint/2010/main" val="40423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Интерактивный кроссворд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«Народная культура нашего края»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149080"/>
            <a:ext cx="2964366" cy="1208746"/>
          </a:xfrm>
        </p:spPr>
        <p:txBody>
          <a:bodyPr>
            <a:normAutofit/>
          </a:bodyPr>
          <a:lstStyle/>
          <a:p>
            <a:r>
              <a:rPr lang="ru-RU" dirty="0" smtClean="0"/>
              <a:t>Лаборатория «Гармония»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8148" y="5572140"/>
            <a:ext cx="571504" cy="64294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032448" cy="4032448"/>
          </a:xfrm>
          <a:prstGeom prst="flowChartConnector">
            <a:avLst/>
          </a:prstGeom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625253"/>
            <a:ext cx="75867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0" dirty="0" smtClean="0">
                <a:solidFill>
                  <a:srgbClr val="FF0000"/>
                </a:solidFill>
                <a:effectLst/>
              </a:rPr>
              <a:t>1.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 К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рестьяне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изготавливали 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эти детские безделушки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сезонно – с поздней осени до ранней весны, а в остальное время занимались сельским хозяйством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. (какие?)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614945"/>
              </p:ext>
            </p:extLst>
          </p:nvPr>
        </p:nvGraphicFramePr>
        <p:xfrm>
          <a:off x="611560" y="1196753"/>
          <a:ext cx="7704850" cy="4509197"/>
        </p:xfrm>
        <a:graphic>
          <a:graphicData uri="http://schemas.openxmlformats.org/drawingml/2006/table">
            <a:tbl>
              <a:tblPr firstRow="1" firstCol="1" bandRow="1"/>
              <a:tblGrid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  <a:gridCol w="308194"/>
              </a:tblGrid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072370" y="-7378"/>
            <a:ext cx="13448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19" y="4452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Богородские игрушки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218479"/>
              </p:ext>
            </p:extLst>
          </p:nvPr>
        </p:nvGraphicFramePr>
        <p:xfrm>
          <a:off x="925307" y="1564304"/>
          <a:ext cx="7344824" cy="4747666"/>
        </p:xfrm>
        <a:graphic>
          <a:graphicData uri="http://schemas.openxmlformats.org/drawingml/2006/table">
            <a:tbl>
              <a:tblPr firstRow="1" firstCol="1" bandRow="1"/>
              <a:tblGrid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93793"/>
                <a:gridCol w="257817"/>
                <a:gridCol w="329768"/>
                <a:gridCol w="293793"/>
                <a:gridCol w="293793"/>
                <a:gridCol w="293793"/>
                <a:gridCol w="293793"/>
                <a:gridCol w="293793"/>
              </a:tblGrid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712351" y="30812"/>
            <a:ext cx="123173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7" y="1570895"/>
            <a:ext cx="3520998" cy="197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68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81" y="692696"/>
            <a:ext cx="80032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0" dirty="0" smtClean="0">
                <a:solidFill>
                  <a:srgbClr val="FF0000"/>
                </a:solidFill>
                <a:effectLst/>
              </a:rPr>
              <a:t>2. В основе этой росписи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лежит классическое многослойное письмо масляными красками. В этой технике писали Леонардо да Винчи, Карл Брюллов, Рубенс.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328158"/>
              </p:ext>
            </p:extLst>
          </p:nvPr>
        </p:nvGraphicFramePr>
        <p:xfrm>
          <a:off x="683581" y="1417639"/>
          <a:ext cx="7776850" cy="4747666"/>
        </p:xfrm>
        <a:graphic>
          <a:graphicData uri="http://schemas.openxmlformats.org/drawingml/2006/table">
            <a:tbl>
              <a:tblPr firstRow="1" firstCol="1" bandRow="1"/>
              <a:tblGrid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  <a:gridCol w="311074"/>
              </a:tblGrid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215081" y="6118"/>
            <a:ext cx="135741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5128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FF0000"/>
                </a:solidFill>
              </a:rPr>
              <a:t>Федоскино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012565"/>
              </p:ext>
            </p:extLst>
          </p:nvPr>
        </p:nvGraphicFramePr>
        <p:xfrm>
          <a:off x="647561" y="1476203"/>
          <a:ext cx="7848875" cy="4747666"/>
        </p:xfrm>
        <a:graphic>
          <a:graphicData uri="http://schemas.openxmlformats.org/drawingml/2006/table">
            <a:tbl>
              <a:tblPr firstRow="1" firstCol="1" bandRow="1"/>
              <a:tblGrid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  <a:gridCol w="313955"/>
              </a:tblGrid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1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340768" y="-38133"/>
            <a:ext cx="114847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544"/>
            <a:ext cx="2736304" cy="323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7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92" y="836712"/>
            <a:ext cx="78961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FF0000"/>
                </a:solidFill>
              </a:rPr>
              <a:t>3.</a:t>
            </a:r>
            <a:r>
              <a:rPr lang="ru-RU" sz="2200" b="0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0" i="1" dirty="0">
                <a:solidFill>
                  <a:srgbClr val="FF0000"/>
                </a:solidFill>
                <a:effectLst/>
              </a:rPr>
              <a:t> 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Этот промысел возник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в середине XVIII в. на Урале, где были расположены металлургические заводы Демидовых. Только в первой половине XIX в. 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их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стали изготавливать в деревнях Московской </a:t>
            </a:r>
            <a:r>
              <a:rPr lang="ru-RU" sz="2400" b="0" dirty="0" smtClean="0">
                <a:solidFill>
                  <a:srgbClr val="FF0000"/>
                </a:solidFill>
                <a:effectLst/>
              </a:rPr>
              <a:t>губернии, где промысел вскоре </a:t>
            </a:r>
            <a:r>
              <a:rPr lang="ru-RU" sz="2400" b="0" dirty="0">
                <a:solidFill>
                  <a:srgbClr val="FF0000"/>
                </a:solidFill>
                <a:effectLst/>
              </a:rPr>
              <a:t>стал ведущим. 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792899"/>
              </p:ext>
            </p:extLst>
          </p:nvPr>
        </p:nvGraphicFramePr>
        <p:xfrm>
          <a:off x="611557" y="1628795"/>
          <a:ext cx="7632850" cy="4536510"/>
        </p:xfrm>
        <a:graphic>
          <a:graphicData uri="http://schemas.openxmlformats.org/drawingml/2006/table">
            <a:tbl>
              <a:tblPr firstRow="1" firstCol="1" bandRow="1"/>
              <a:tblGrid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  <a:gridCol w="305314"/>
              </a:tblGrid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340783" y="29819"/>
            <a:ext cx="133228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FF0000"/>
                </a:solidFill>
              </a:rPr>
              <a:t>ЖОСТОВО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221929"/>
              </p:ext>
            </p:extLst>
          </p:nvPr>
        </p:nvGraphicFramePr>
        <p:xfrm>
          <a:off x="457197" y="1417639"/>
          <a:ext cx="8147250" cy="4819672"/>
        </p:xfrm>
        <a:graphic>
          <a:graphicData uri="http://schemas.openxmlformats.org/drawingml/2006/table">
            <a:tbl>
              <a:tblPr firstRow="1" firstCol="1" bandRow="1"/>
              <a:tblGrid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  <a:gridCol w="325890"/>
              </a:tblGrid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610191" y="8890"/>
            <a:ext cx="142206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709882" cy="282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7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343</Words>
  <Application>Microsoft Office PowerPoint</Application>
  <PresentationFormat>Экран (4:3)</PresentationFormat>
  <Paragraphs>2747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Allegretto Script One</vt:lpstr>
      <vt:lpstr>Arial</vt:lpstr>
      <vt:lpstr>Calibri</vt:lpstr>
      <vt:lpstr>Georgia</vt:lpstr>
      <vt:lpstr>Times New Roman</vt:lpstr>
      <vt:lpstr>Тема Office</vt:lpstr>
      <vt:lpstr>ПЕДАГОГИЧЕСКИЙ ПРОБЕГ</vt:lpstr>
      <vt:lpstr>Презентация PowerPoint</vt:lpstr>
      <vt:lpstr>Интерактивный кроссворд  «Народная культура нашего края»</vt:lpstr>
      <vt:lpstr>1. Крестьяне изготавливали эти детские безделушки сезонно – с поздней осени до ранней весны, а в остальное время занимались сельским хозяйством. (какие?)</vt:lpstr>
      <vt:lpstr>Богородские игрушки</vt:lpstr>
      <vt:lpstr>2. В основе этой росписи лежит классическое многослойное письмо масляными красками. В этой технике писали Леонардо да Винчи, Карл Брюллов, Рубенс.</vt:lpstr>
      <vt:lpstr>                        Федоскино</vt:lpstr>
      <vt:lpstr>3.  Этот промысел возник в середине XVIII в. на Урале, где были расположены металлургические заводы Демидовых. Только в первой половине XIX в. их стали изготавливать в деревнях Московской губернии, где промысел вскоре стал ведущим.  </vt:lpstr>
      <vt:lpstr>                     ЖОСТОВО</vt:lpstr>
      <vt:lpstr>4. Этому промыслу недавно исполнилось 670 лет. Плодородная редким сортом глины местность включает около 30-тридцати подмосковных сёл и деревень и упоминается как в духовной грамоте Ивана Калиты, так и в заказе Ивана Грозного для праздничного стола. </vt:lpstr>
      <vt:lpstr>                                                              ГЖЕЛЬ</vt:lpstr>
      <vt:lpstr>5. Крестьянское предприятие, из которого впоследствии выросла целая мануфактура, появилось в 1795 году. Первые изделия с набивным рисунком были изготовлены на фабрике в 60-х годах 19 века. Изделия быстро получили широкое распространение, а владелец мануфактуры − звание поставщика великой княгини Александры Петровны. </vt:lpstr>
      <vt:lpstr>ПАВЛОПОСАДСКИЕ ПЛАТКИ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глеб рындин</cp:lastModifiedBy>
  <cp:revision>70</cp:revision>
  <cp:lastPrinted>2021-02-17T19:28:45Z</cp:lastPrinted>
  <dcterms:created xsi:type="dcterms:W3CDTF">2013-09-10T12:59:07Z</dcterms:created>
  <dcterms:modified xsi:type="dcterms:W3CDTF">2021-02-17T19:36:32Z</dcterms:modified>
</cp:coreProperties>
</file>