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57" r:id="rId3"/>
    <p:sldId id="258" r:id="rId4"/>
    <p:sldId id="292" r:id="rId5"/>
    <p:sldId id="289" r:id="rId6"/>
    <p:sldId id="259" r:id="rId7"/>
    <p:sldId id="276" r:id="rId8"/>
    <p:sldId id="291" r:id="rId9"/>
    <p:sldId id="261" r:id="rId10"/>
    <p:sldId id="264" r:id="rId11"/>
    <p:sldId id="282" r:id="rId12"/>
    <p:sldId id="288" r:id="rId13"/>
    <p:sldId id="286" r:id="rId14"/>
    <p:sldId id="266" r:id="rId15"/>
    <p:sldId id="281" r:id="rId16"/>
    <p:sldId id="280" r:id="rId17"/>
    <p:sldId id="265" r:id="rId18"/>
    <p:sldId id="284" r:id="rId19"/>
    <p:sldId id="285" r:id="rId20"/>
    <p:sldId id="287" r:id="rId21"/>
    <p:sldId id="29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4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я\Desktop\фоны для презентаций\1614379048_11-p-fon-dlya-prezentatsii-knigi-svetlii-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3748"/>
            <a:ext cx="9144000" cy="690174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520" y="404664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276882"/>
            <a:ext cx="9036496" cy="963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MingLiU_HKSCS-ExtB" pitchFamily="18" charset="-120"/>
                <a:cs typeface="MV Boli" pitchFamily="2" charset="0"/>
              </a:rPr>
              <a:t>Муниципальное бюджетное общеобразовательное учреждение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MingLiU_HKSCS-ExtB" pitchFamily="18" charset="-120"/>
                <a:cs typeface="MV Boli" pitchFamily="2" charset="0"/>
              </a:rPr>
              <a:t>«Средняя общеобразовательная школа № 29»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  <a:ea typeface="MingLiU_HKSCS-ExtB" pitchFamily="18" charset="-120"/>
                <a:cs typeface="MV Boli" pitchFamily="2" charset="0"/>
              </a:rPr>
              <a:t>Выступление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</a:rPr>
              <a:t>«Создание книжек – малышек как способ развития речи и речевого творчества у детей логопедической группы»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200" b="1" dirty="0">
              <a:solidFill>
                <a:srgbClr val="C00000"/>
              </a:solidFill>
              <a:latin typeface="Monotype Corsiva" pitchFamily="66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>
                <a:latin typeface="Monotype Corsiva" pitchFamily="66" charset="0"/>
              </a:rPr>
              <a:t>Подготовили воспитатели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>
                <a:latin typeface="Monotype Corsiva" pitchFamily="66" charset="0"/>
              </a:rPr>
              <a:t>Белоусова Диана Вадимовна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>
                <a:latin typeface="Monotype Corsiva" pitchFamily="66" charset="0"/>
              </a:rPr>
              <a:t>Морозова Галина Владимировна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Monotype Corsiva" pitchFamily="66" charset="0"/>
              <a:ea typeface="MingLiU_HKSCS-ExtB" pitchFamily="18" charset="-120"/>
              <a:cs typeface="MV Boli" pitchFamily="2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dirty="0">
              <a:solidFill>
                <a:srgbClr val="000000"/>
              </a:solidFill>
              <a:latin typeface="Monotype Corsiva" pitchFamily="66" charset="0"/>
              <a:ea typeface="MingLiU_HKSCS-ExtB" pitchFamily="18" charset="-120"/>
              <a:cs typeface="MV Boli" pitchFamily="2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Monotype Corsiva" pitchFamily="66" charset="0"/>
              <a:ea typeface="MingLiU_HKSCS-ExtB" pitchFamily="18" charset="-120"/>
              <a:cs typeface="MV Boli" pitchFamily="2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Monotype Corsiva" pitchFamily="66" charset="0"/>
              <a:ea typeface="MingLiU_HKSCS-ExtB" pitchFamily="18" charset="-120"/>
              <a:cs typeface="MV Boli" pitchFamily="2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Monotype Corsiva" pitchFamily="66" charset="0"/>
              <a:ea typeface="MingLiU_HKSCS-ExtB" pitchFamily="18" charset="-120"/>
              <a:cs typeface="MV Boli" pitchFamily="2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Monotype Corsiva" pitchFamily="66" charset="0"/>
              <a:ea typeface="MingLiU_HKSCS-ExtB" pitchFamily="18" charset="-12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Monotype Corsiva" pitchFamily="66" charset="0"/>
              <a:ea typeface="MingLiU_HKSCS-ExtB" pitchFamily="18" charset="-12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solidFill>
                <a:srgbClr val="000000"/>
              </a:solidFill>
              <a:latin typeface="Monotype Corsiva" pitchFamily="66" charset="0"/>
              <a:ea typeface="MingLiU_HKSCS-ExtB" pitchFamily="18" charset="-12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Monotype Corsiva" pitchFamily="66" charset="0"/>
              <a:ea typeface="MingLiU_HKSCS-ExtB" pitchFamily="18" charset="-12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ea typeface="MingLiU_HKSCS-ExtB" pitchFamily="18" charset="-12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я\Desktop\фоны для презентаций\1614379048_11-p-fon-dlya-prezentatsii-knigi-svetlii-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3748"/>
            <a:ext cx="9144000" cy="690174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520" y="0"/>
            <a:ext cx="86409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latin typeface="Monotype Corsiva" pitchFamily="66" charset="0"/>
              </a:rPr>
              <a:t>Работа над созданием книги</a:t>
            </a:r>
          </a:p>
          <a:p>
            <a:pPr algn="ctr"/>
            <a:r>
              <a:rPr lang="ru-RU" sz="4400" b="1" dirty="0">
                <a:solidFill>
                  <a:srgbClr val="C00000"/>
                </a:solidFill>
                <a:latin typeface="Monotype Corsiva" pitchFamily="66" charset="0"/>
              </a:rPr>
              <a:t>« Новые приключения Вовки»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500B16-D268-46D5-A50A-2BAF738A96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36" y="1440896"/>
            <a:ext cx="2880320" cy="21846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43349C-BBAA-46A4-9C25-F88B4FB5F8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246" y="1628800"/>
            <a:ext cx="2386673" cy="11009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2284A2-36E6-40B1-A8C0-BBABFF48F9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941" y="1490298"/>
            <a:ext cx="1581831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6FDEE95-B03E-4F4D-BF00-B5BE40C0D4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787" y="3187503"/>
            <a:ext cx="1382523" cy="2996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35135F2-5A7B-4F27-8CE2-BCDC2907D7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890" y="3044860"/>
            <a:ext cx="1648266" cy="3573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CA94E2F-6A36-4906-9BB3-9E17A174A0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0" y="3684665"/>
            <a:ext cx="1461301" cy="31677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я\Desktop\фоны для презентаций\1614379048_11-p-fon-dlya-prezentatsii-knigi-svetlii-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3748"/>
            <a:ext cx="9144000" cy="6901748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3BEA7D-443A-4B3D-8FF1-2D5FDD4024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770" y="1431121"/>
            <a:ext cx="3590180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48C081-8941-4014-B665-74A7C5E50C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37140"/>
            <a:ext cx="3791526" cy="17490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DF85A59-0416-4DC6-A1C9-C5DD547ECC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72485"/>
            <a:ext cx="1899040" cy="41166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70C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8A4BB3-620B-4663-AD49-AB8DA6EAF7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284" y="3284984"/>
            <a:ext cx="3275856" cy="18466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898870-46ED-4E4F-89CC-0B2DBD2176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813" y="4516311"/>
            <a:ext cx="3616171" cy="2038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586E4D9-6F15-4948-AF47-04E10867DE3D}"/>
              </a:ext>
            </a:extLst>
          </p:cNvPr>
          <p:cNvSpPr/>
          <p:nvPr/>
        </p:nvSpPr>
        <p:spPr>
          <a:xfrm>
            <a:off x="0" y="0"/>
            <a:ext cx="891495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solidFill>
                  <a:srgbClr val="C00000"/>
                </a:solidFill>
                <a:latin typeface="Monotype Corsiva" pitchFamily="66" charset="0"/>
              </a:rPr>
              <a:t>Работа над созданием книги</a:t>
            </a:r>
          </a:p>
          <a:p>
            <a:pPr algn="ctr"/>
            <a:r>
              <a:rPr lang="ru-RU" sz="4400" b="1" dirty="0">
                <a:solidFill>
                  <a:srgbClr val="C00000"/>
                </a:solidFill>
                <a:latin typeface="Monotype Corsiva" pitchFamily="66" charset="0"/>
              </a:rPr>
              <a:t>« Новые приключения Вовки»</a:t>
            </a:r>
          </a:p>
          <a:p>
            <a:pPr lvl="0" algn="ctr"/>
            <a:endParaRPr lang="ru-RU" sz="4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37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я\Desktop\фоны для презентаций\1614379048_11-p-fon-dlya-prezentatsii-knigi-svetlii-11.jpg">
            <a:extLst>
              <a:ext uri="{FF2B5EF4-FFF2-40B4-BE49-F238E27FC236}">
                <a16:creationId xmlns:a16="http://schemas.microsoft.com/office/drawing/2014/main" id="{9A00B6FC-2DA3-43A6-8E58-3A060F66B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3748"/>
            <a:ext cx="9144000" cy="6901748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274EA3-858E-462A-A997-1984D04A5DB6}"/>
              </a:ext>
            </a:extLst>
          </p:cNvPr>
          <p:cNvSpPr txBox="1"/>
          <p:nvPr/>
        </p:nvSpPr>
        <p:spPr>
          <a:xfrm>
            <a:off x="683567" y="371924"/>
            <a:ext cx="4194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6000" b="1" dirty="0">
                <a:solidFill>
                  <a:srgbClr val="C00000"/>
                </a:solidFill>
                <a:latin typeface="Monotype Corsiva" pitchFamily="66" charset="0"/>
              </a:rPr>
              <a:t>Наши книги</a:t>
            </a:r>
            <a:endParaRPr lang="ru-RU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7A48D6-AB50-49D7-B221-4E591EC1D9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5051">
            <a:off x="333968" y="2523046"/>
            <a:ext cx="4425884" cy="33569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1A489A-97EF-43C9-92F7-CBB04F0450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2384">
            <a:off x="4665655" y="1115316"/>
            <a:ext cx="4062437" cy="304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71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я\Desktop\фоны для презентаций\1614379048_11-p-fon-dlya-prezentatsii-knigi-svetlii-11.jpg">
            <a:extLst>
              <a:ext uri="{FF2B5EF4-FFF2-40B4-BE49-F238E27FC236}">
                <a16:creationId xmlns:a16="http://schemas.microsoft.com/office/drawing/2014/main" id="{997144FB-854C-4013-BDB3-4C1B4DD5B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3748"/>
            <a:ext cx="9144000" cy="6901748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C5EF388-2D82-4A6C-B882-375DC92A022C}"/>
              </a:ext>
            </a:extLst>
          </p:cNvPr>
          <p:cNvSpPr/>
          <p:nvPr/>
        </p:nvSpPr>
        <p:spPr>
          <a:xfrm>
            <a:off x="323528" y="1772816"/>
            <a:ext cx="7920880" cy="293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79908E0-A6FF-4481-B95D-4A021D918FC3}"/>
              </a:ext>
            </a:extLst>
          </p:cNvPr>
          <p:cNvSpPr/>
          <p:nvPr/>
        </p:nvSpPr>
        <p:spPr>
          <a:xfrm>
            <a:off x="107504" y="120402"/>
            <a:ext cx="8820472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sz="4400" b="1" dirty="0">
                <a:latin typeface="Monotype Corsiva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4400" b="1" dirty="0">
                <a:solidFill>
                  <a:srgbClr val="C0000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Работа над созданием книги способствует :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228600" algn="l"/>
              </a:tabLst>
            </a:pPr>
            <a:r>
              <a:rPr lang="ru-RU" b="1" dirty="0">
                <a:latin typeface="Monotype Corsiva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latin typeface="Monotype Corsiva" pitchFamily="66" charset="0"/>
                <a:ea typeface="Times New Roman" pitchFamily="18" charset="0"/>
                <a:cs typeface="Arial" pitchFamily="34" charset="0"/>
              </a:rPr>
              <a:t>Развитию творчества у дошкольников;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228600" algn="l"/>
              </a:tabLst>
            </a:pPr>
            <a:r>
              <a:rPr lang="ru-RU" sz="2800" b="1" dirty="0">
                <a:latin typeface="Monotype Corsiva" pitchFamily="66" charset="0"/>
                <a:ea typeface="Times New Roman" pitchFamily="18" charset="0"/>
                <a:cs typeface="Arial" pitchFamily="34" charset="0"/>
              </a:rPr>
              <a:t>Повышает сенсорную чувствительность, то есть способствует тонкому восприятию формы, фактуры, цвета;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228600" algn="l"/>
              </a:tabLst>
            </a:pPr>
            <a:r>
              <a:rPr lang="ru-RU" sz="2800" b="1" dirty="0">
                <a:latin typeface="Monotype Corsiva" pitchFamily="66" charset="0"/>
                <a:ea typeface="Times New Roman" pitchFamily="18" charset="0"/>
                <a:cs typeface="Arial" pitchFamily="34" charset="0"/>
              </a:rPr>
              <a:t>Развивает воображение, пространственное мышление, общую ручную умелость, мелкую моторику;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228600" algn="l"/>
              </a:tabLst>
            </a:pPr>
            <a:r>
              <a:rPr lang="ru-RU" sz="2800" b="1" dirty="0">
                <a:latin typeface="Monotype Corsiva" pitchFamily="66" charset="0"/>
                <a:ea typeface="Times New Roman" pitchFamily="18" charset="0"/>
                <a:cs typeface="Arial" pitchFamily="34" charset="0"/>
              </a:rPr>
              <a:t> Синхронизирует  работу обеих рук;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228600" algn="l"/>
              </a:tabLst>
            </a:pPr>
            <a:r>
              <a:rPr lang="ru-RU" sz="2800" b="1" dirty="0">
                <a:latin typeface="Monotype Corsiva" pitchFamily="66" charset="0"/>
                <a:ea typeface="Times New Roman" pitchFamily="18" charset="0"/>
                <a:cs typeface="Arial" pitchFamily="34" charset="0"/>
              </a:rPr>
              <a:t>Формирует усидчивость, умение планировать работу, предвидеть результат и достигать его, </a:t>
            </a:r>
            <a:r>
              <a:rPr lang="ru-RU" sz="2800" b="1" dirty="0" err="1">
                <a:latin typeface="Monotype Corsiva" pitchFamily="66" charset="0"/>
                <a:ea typeface="Times New Roman" pitchFamily="18" charset="0"/>
                <a:cs typeface="Arial" pitchFamily="34" charset="0"/>
              </a:rPr>
              <a:t>принеобходимости</a:t>
            </a:r>
            <a:r>
              <a:rPr lang="ru-RU" sz="2800" b="1" dirty="0">
                <a:latin typeface="Monotype Corsiva" pitchFamily="66" charset="0"/>
                <a:ea typeface="Times New Roman" pitchFamily="18" charset="0"/>
                <a:cs typeface="Arial" pitchFamily="34" charset="0"/>
              </a:rPr>
              <a:t> вносить изменения в первоначальный замысел;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228600" algn="l"/>
              </a:tabLst>
            </a:pPr>
            <a:r>
              <a:rPr lang="ru-RU" sz="2800" b="1" dirty="0">
                <a:latin typeface="Monotype Corsiva" pitchFamily="66" charset="0"/>
                <a:ea typeface="Times New Roman" pitchFamily="18" charset="0"/>
                <a:cs typeface="Arial" pitchFamily="34" charset="0"/>
              </a:rPr>
              <a:t>Развивает речь дошкольника.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228600" algn="l"/>
              </a:tabLst>
            </a:pPr>
            <a:endParaRPr lang="ru-RU" b="1" dirty="0"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228600" algn="l"/>
              </a:tabLst>
            </a:pPr>
            <a:endParaRPr lang="ru-RU" b="1" dirty="0"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45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я\Desktop\фоны для презентаций\1614379048_11-p-fon-dlya-prezentatsii-knigi-svetlii-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3748"/>
            <a:ext cx="9144000" cy="690174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520" y="0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latin typeface="Monotype Corsiva" pitchFamily="66" charset="0"/>
              </a:rPr>
              <a:t>Книга « Новые приключения Вовки»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065441-405F-40F0-A203-21D5FEA3F4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1671"/>
            <a:ext cx="2717038" cy="20608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0E1FC6-E73D-491E-B338-6497EA38C7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558" y="1305208"/>
            <a:ext cx="3180182" cy="225630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6D040FD-9BC0-4B0E-BE13-B86A4DFC6E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809" y="1584739"/>
            <a:ext cx="3091828" cy="20608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1BC633A-75BC-4D2D-8940-15C49252D8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4181095"/>
            <a:ext cx="3598179" cy="239835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C4FAE15-4471-4F97-8181-69623A037C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645587"/>
            <a:ext cx="3240360" cy="215985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я\Desktop\фоны для презентаций\1614379048_11-p-fon-dlya-prezentatsii-knigi-svetlii-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3748"/>
            <a:ext cx="9144000" cy="6901748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78006F-C45B-4CBD-A6B7-3129F99702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3781100" cy="25202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D2CB06-74BF-4C82-AF82-9AC95A9904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688" y="476672"/>
            <a:ext cx="3932850" cy="28083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72CCBD3-3EC2-459C-982F-9F118A795B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17373"/>
            <a:ext cx="3819123" cy="28639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263A00-E210-4C52-A9AB-EE726DD91F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63" y="3482147"/>
            <a:ext cx="3168352" cy="237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74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я\Desktop\фоны для презентаций\1614379048_11-p-fon-dlya-prezentatsii-knigi-svetlii-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3748"/>
            <a:ext cx="9144000" cy="6901748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41B8B1-D2B3-4511-8F2B-4E2134C949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48" y="725590"/>
            <a:ext cx="3744921" cy="28083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E1EA8E-FEAC-42F9-A8EF-E5220B36D0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65" y="280931"/>
            <a:ext cx="4225039" cy="31683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00BD36A-CBF3-4373-AC1A-7A0BB711BC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80" y="3831877"/>
            <a:ext cx="3638022" cy="27281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3E0017F-C472-4CDA-A9CC-45C9CD0F13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278" y="3163097"/>
            <a:ext cx="3421042" cy="228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19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я\Desktop\фоны для презентаций\1614379048_11-p-fon-dlya-prezentatsii-knigi-svetlii-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3748"/>
            <a:ext cx="9144000" cy="690174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4083" y="188640"/>
            <a:ext cx="87670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>
                <a:solidFill>
                  <a:srgbClr val="C00000"/>
                </a:solidFill>
                <a:latin typeface="Monotype Corsiva" pitchFamily="66" charset="0"/>
              </a:rPr>
              <a:t>Работа над созданием книги- игры о Городце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15F22C-C00D-47E2-9158-7D7E821EB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03" y="1442508"/>
            <a:ext cx="4572000" cy="21091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830E48-F105-47B7-A4A4-11EDED1BF7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381" y="1959409"/>
            <a:ext cx="4103716" cy="18930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15417F-C0AA-4BCB-99DD-1808200E46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82" y="3918859"/>
            <a:ext cx="4824536" cy="2286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A3DC484-7130-4B8B-BBE3-6C2A30654B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019" y="4238734"/>
            <a:ext cx="5352476" cy="24691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я\Desktop\фоны для презентаций\1614379048_11-p-fon-dlya-prezentatsii-knigi-svetlii-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3748"/>
            <a:ext cx="9144000" cy="690174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188640"/>
            <a:ext cx="80648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Monotype Corsiva" pitchFamily="66" charset="0"/>
              </a:rPr>
              <a:t>Работа над созданием книги- игры о Городце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A9A8EB-A4D3-4E90-9C8D-FD47DC2A01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33" y="2158038"/>
            <a:ext cx="3791526" cy="17490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809E3D-97DF-46AF-9557-355A95A483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949" y="1213113"/>
            <a:ext cx="3944116" cy="18194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99A99E0-3E02-47D0-B3BE-FEB0DA9861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84" y="4429953"/>
            <a:ext cx="4329066" cy="19970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D6D1D65-430A-4E33-B060-4C2DE74FAB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47" y="3431434"/>
            <a:ext cx="4329066" cy="19970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73974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я\Desktop\фоны для презентаций\1614379048_11-p-fon-dlya-prezentatsii-knigi-svetlii-11.jpg">
            <a:extLst>
              <a:ext uri="{FF2B5EF4-FFF2-40B4-BE49-F238E27FC236}">
                <a16:creationId xmlns:a16="http://schemas.microsoft.com/office/drawing/2014/main" id="{997144FB-854C-4013-BDB3-4C1B4DD5B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43748"/>
            <a:ext cx="9144000" cy="6901748"/>
          </a:xfrm>
          <a:prstGeom prst="rect">
            <a:avLst/>
          </a:prstGeom>
          <a:noFill/>
        </p:spPr>
      </p:pic>
      <p:pic>
        <p:nvPicPr>
          <p:cNvPr id="5" name="VID-20210319-WA0018">
            <a:hlinkClick r:id="" action="ppaction://media"/>
            <a:extLst>
              <a:ext uri="{FF2B5EF4-FFF2-40B4-BE49-F238E27FC236}">
                <a16:creationId xmlns:a16="http://schemas.microsoft.com/office/drawing/2014/main" id="{07FBB479-AA32-4AD7-A52F-915F80C410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419" y="476672"/>
            <a:ext cx="8821161" cy="4993110"/>
          </a:xfrm>
          <a:prstGeom prst="rect">
            <a:avLst/>
          </a:prstGeom>
          <a:ln w="190500" cap="rnd">
            <a:solidFill>
              <a:srgbClr val="FFC000"/>
            </a:solidFill>
            <a:prstDash val="solid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9410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я\Desktop\фоны для презентаций\1614379048_11-p-fon-dlya-prezentatsii-knigi-svetlii-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3748"/>
            <a:ext cx="9144000" cy="6901748"/>
          </a:xfrm>
          <a:prstGeom prst="rect">
            <a:avLst/>
          </a:prstGeom>
          <a:noFill/>
        </p:spPr>
      </p:pic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0" y="656699"/>
            <a:ext cx="91440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4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«Духовная жизнь ребёнка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полноценна лишь тогда, 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когда он живёт в мире игры,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сказки, музыки, фантазии и творчества. 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Без этого он – засушенный цветок».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В.А.Сухомлинский </a:t>
            </a:r>
            <a:endParaRPr kumimoji="0" lang="ru-RU" sz="5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я\Desktop\фоны для презентаций\1614379048_11-p-fon-dlya-prezentatsii-knigi-svetlii-11.jpg">
            <a:extLst>
              <a:ext uri="{FF2B5EF4-FFF2-40B4-BE49-F238E27FC236}">
                <a16:creationId xmlns:a16="http://schemas.microsoft.com/office/drawing/2014/main" id="{997144FB-854C-4013-BDB3-4C1B4DD5B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3748"/>
            <a:ext cx="9144000" cy="6901748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30D6B3-F0A8-44F5-B964-E16D5E490F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6469">
            <a:off x="2910587" y="462339"/>
            <a:ext cx="5652120" cy="26073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31869A-EEDC-45D8-881E-9881675B33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7362">
            <a:off x="384905" y="3169673"/>
            <a:ext cx="6516216" cy="30059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194720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я\Desktop\фоны для презентаций\1614379048_11-p-fon-dlya-prezentatsii-knigi-svetlii-11.jpg">
            <a:extLst>
              <a:ext uri="{FF2B5EF4-FFF2-40B4-BE49-F238E27FC236}">
                <a16:creationId xmlns:a16="http://schemas.microsoft.com/office/drawing/2014/main" id="{747924BD-1358-4708-848C-69794EAD3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3748"/>
            <a:ext cx="9144000" cy="6901748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8F00279-B7B7-47BB-B531-1B60D0C6B215}"/>
              </a:ext>
            </a:extLst>
          </p:cNvPr>
          <p:cNvSpPr/>
          <p:nvPr/>
        </p:nvSpPr>
        <p:spPr>
          <a:xfrm>
            <a:off x="467544" y="51857"/>
            <a:ext cx="74888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9600" b="1" dirty="0">
                <a:solidFill>
                  <a:srgbClr val="C00000"/>
                </a:solidFill>
                <a:latin typeface="Monotype Corsiva" pitchFamily="66" charset="0"/>
              </a:rPr>
              <a:t>Творите, выдумывайте, пробуйте!!!!</a:t>
            </a:r>
            <a:endParaRPr lang="ru-RU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383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я\Desktop\фоны для презентаций\1614379048_11-p-fon-dlya-prezentatsii-knigi-svetlii-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3748"/>
            <a:ext cx="9144000" cy="690174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77190"/>
            <a:ext cx="9036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latin typeface="Monotype Corsiva" pitchFamily="66" charset="0"/>
              </a:rPr>
              <a:t>Книжный уголок в группе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98ED69-5AA5-4BE9-AA67-65F636B43E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720031"/>
            <a:ext cx="3791526" cy="17490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62994F-4C92-47E4-91DC-C4624A9076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255986"/>
            <a:ext cx="3233639" cy="24152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6B6C23-587E-4451-BA90-10C5BA51D5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96" y="1632390"/>
            <a:ext cx="4259810" cy="19650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0A68C25-29C8-488B-8C7B-30522224FA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96" y="4776277"/>
            <a:ext cx="3791526" cy="17490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я\Desktop\фоны для презентаций\1614379048_11-p-fon-dlya-prezentatsii-knigi-svetlii-11.jpg">
            <a:extLst>
              <a:ext uri="{FF2B5EF4-FFF2-40B4-BE49-F238E27FC236}">
                <a16:creationId xmlns:a16="http://schemas.microsoft.com/office/drawing/2014/main" id="{2CE23D14-B132-4D20-B096-5EA09744F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3748"/>
            <a:ext cx="9144000" cy="6901748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8275BF-A00A-4663-BEE9-EF46ECD4B39E}"/>
              </a:ext>
            </a:extLst>
          </p:cNvPr>
          <p:cNvSpPr txBox="1"/>
          <p:nvPr/>
        </p:nvSpPr>
        <p:spPr>
          <a:xfrm>
            <a:off x="467544" y="404664"/>
            <a:ext cx="806489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6000" b="1" dirty="0">
                <a:solidFill>
                  <a:srgbClr val="C00000"/>
                </a:solidFill>
                <a:latin typeface="Monotype Corsiva" pitchFamily="66" charset="0"/>
              </a:rPr>
              <a:t>Аудиовизуальные пособия: </a:t>
            </a:r>
            <a:endParaRPr lang="ru-RU" sz="3600" b="1" dirty="0">
              <a:solidFill>
                <a:srgbClr val="C00000"/>
              </a:solidFill>
              <a:latin typeface="Monotype Corsiva" pitchFamily="66" charset="0"/>
            </a:endParaRPr>
          </a:p>
          <a:p>
            <a:pPr marL="571500" indent="-571500" algn="ctr">
              <a:buFont typeface="Wingdings" panose="05000000000000000000" pitchFamily="2" charset="2"/>
              <a:buChar char="v"/>
            </a:pPr>
            <a:r>
              <a:rPr lang="ru-RU" sz="3600" b="1" dirty="0" err="1">
                <a:solidFill>
                  <a:srgbClr val="C00000"/>
                </a:solidFill>
                <a:latin typeface="Monotype Corsiva" pitchFamily="66" charset="0"/>
              </a:rPr>
              <a:t>диопозитив</a:t>
            </a:r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</a:rPr>
              <a:t>; </a:t>
            </a:r>
          </a:p>
          <a:p>
            <a:pPr marL="571500" indent="-571500" algn="ctr">
              <a:buFont typeface="Wingdings" panose="05000000000000000000" pitchFamily="2" charset="2"/>
              <a:buChar char="v"/>
            </a:pPr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</a:rPr>
              <a:t>компакт-диски со сказками; </a:t>
            </a:r>
          </a:p>
          <a:p>
            <a:pPr marL="571500" indent="-571500" algn="ctr">
              <a:buFont typeface="Wingdings" panose="05000000000000000000" pitchFamily="2" charset="2"/>
              <a:buChar char="v"/>
            </a:pPr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</a:rPr>
              <a:t>аудио кассеты;</a:t>
            </a:r>
          </a:p>
          <a:p>
            <a:pPr marL="571500" indent="-571500" algn="ctr">
              <a:buFont typeface="Wingdings" panose="05000000000000000000" pitchFamily="2" charset="2"/>
              <a:buChar char="v"/>
            </a:pPr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</a:rPr>
              <a:t>видео кассеты;</a:t>
            </a:r>
          </a:p>
          <a:p>
            <a:pPr marL="571500" indent="-571500" algn="ctr">
              <a:buFont typeface="Wingdings" panose="05000000000000000000" pitchFamily="2" charset="2"/>
              <a:buChar char="v"/>
            </a:pPr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</a:rPr>
              <a:t>видеодиски; </a:t>
            </a:r>
          </a:p>
          <a:p>
            <a:pPr marL="571500" indent="-571500" algn="ctr">
              <a:buFont typeface="Wingdings" panose="05000000000000000000" pitchFamily="2" charset="2"/>
              <a:buChar char="v"/>
            </a:pPr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</a:rPr>
              <a:t>диафильмы.</a:t>
            </a:r>
          </a:p>
        </p:txBody>
      </p:sp>
    </p:spTree>
    <p:extLst>
      <p:ext uri="{BB962C8B-B14F-4D97-AF65-F5344CB8AC3E}">
        <p14:creationId xmlns:p14="http://schemas.microsoft.com/office/powerpoint/2010/main" val="1609236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я\Desktop\фоны для презентаций\1614379048_11-p-fon-dlya-prezentatsii-knigi-svetlii-11.jpg">
            <a:extLst>
              <a:ext uri="{FF2B5EF4-FFF2-40B4-BE49-F238E27FC236}">
                <a16:creationId xmlns:a16="http://schemas.microsoft.com/office/drawing/2014/main" id="{2CE23D14-B132-4D20-B096-5EA09744F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3748"/>
            <a:ext cx="9144000" cy="6901748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68605AD-AE11-4245-AD98-7CB1338756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4" y="241959"/>
            <a:ext cx="3846802" cy="21949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C60355-2569-4F1B-B2B4-87471363C9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41959"/>
            <a:ext cx="4359466" cy="20110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690E1C4-2C6C-4715-83EA-560515B4A9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23" y="2722613"/>
            <a:ext cx="1847574" cy="40050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7D5CDA8-44E6-4161-8BFC-36B8E5405B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253022"/>
            <a:ext cx="4764289" cy="21978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451ACBD-950B-4B00-B76D-38EF8FCE71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619" y="4572312"/>
            <a:ext cx="4709263" cy="21724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79364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я\Desktop\фоны для презентаций\1614379048_11-p-fon-dlya-prezentatsii-knigi-svetlii-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3748"/>
            <a:ext cx="9144000" cy="690174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-10412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>
                <a:solidFill>
                  <a:srgbClr val="C00000"/>
                </a:solidFill>
                <a:latin typeface="Monotype Corsiva" pitchFamily="66" charset="0"/>
              </a:rPr>
              <a:t>Книжкина</a:t>
            </a:r>
            <a:r>
              <a:rPr lang="ru-RU" sz="4400" b="1" dirty="0">
                <a:solidFill>
                  <a:srgbClr val="C00000"/>
                </a:solidFill>
                <a:latin typeface="Monotype Corsiva" pitchFamily="66" charset="0"/>
              </a:rPr>
              <a:t> неделя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2676D6-FE6C-40EE-8213-46E8CFB4EB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4103716" cy="18930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4BB6889-1FC6-4EF8-8FB3-0036F1D61A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725" y="960627"/>
            <a:ext cx="3323242" cy="15330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64A612C-93EF-4053-A353-47D849B531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128273"/>
            <a:ext cx="2526859" cy="18951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365AB2-58C8-487B-8FA4-97C6E3C1F5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70" y="4545124"/>
            <a:ext cx="2976331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718CFB8-A4F2-40CF-A345-E8797DB1F4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788" y="2843552"/>
            <a:ext cx="3857117" cy="17793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я\Desktop\фоны для презентаций\1614379048_11-p-fon-dlya-prezentatsii-knigi-svetlii-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3748"/>
            <a:ext cx="9144000" cy="6901748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0C9E0F-360A-4703-B4E2-2E23B09A18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1" y="264360"/>
            <a:ext cx="3947621" cy="1821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068967-1D83-4118-ACA6-89A17F66AE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36369"/>
            <a:ext cx="3635431" cy="16770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DC9FCB-DB0F-43B5-A831-E208BDE780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03" y="2543686"/>
            <a:ext cx="3041016" cy="22807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C17493-E369-4E56-8210-4AF5A460FA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54" y="2297747"/>
            <a:ext cx="2828838" cy="21216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899719A-DB27-4737-BAAF-7A76A7B1BB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50" y="4309311"/>
            <a:ext cx="3128500" cy="2346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я\Desktop\фоны для презентаций\1614379048_11-p-fon-dlya-prezentatsii-knigi-svetlii-11.jpg">
            <a:extLst>
              <a:ext uri="{FF2B5EF4-FFF2-40B4-BE49-F238E27FC236}">
                <a16:creationId xmlns:a16="http://schemas.microsoft.com/office/drawing/2014/main" id="{BB25EDE4-EE5D-4357-98E6-F20B42EC2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613"/>
            <a:ext cx="9144000" cy="690174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7504" y="-35612"/>
            <a:ext cx="8856984" cy="7723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sz="1050" b="1" dirty="0">
                <a:latin typeface="Monotype Corsiva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6600" b="1" dirty="0">
                <a:solidFill>
                  <a:srgbClr val="C0000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Задачи:</a:t>
            </a:r>
            <a:endParaRPr lang="ru-RU" b="1" dirty="0">
              <a:solidFill>
                <a:srgbClr val="C00000"/>
              </a:solidFill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228600" algn="l"/>
              </a:tabLst>
            </a:pPr>
            <a:r>
              <a:rPr lang="ru-RU" b="1" dirty="0">
                <a:solidFill>
                  <a:srgbClr val="C0000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>
                <a:latin typeface="Monotype Corsiva" pitchFamily="66" charset="0"/>
                <a:ea typeface="Times New Roman" pitchFamily="18" charset="0"/>
                <a:cs typeface="Arial" pitchFamily="34" charset="0"/>
              </a:rPr>
              <a:t>Расширять читательский интерес у детей;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228600" algn="l"/>
              </a:tabLst>
            </a:pPr>
            <a:r>
              <a:rPr lang="ru-RU" sz="2400" b="1" dirty="0">
                <a:latin typeface="Monotype Corsiva" pitchFamily="66" charset="0"/>
                <a:ea typeface="Times New Roman" pitchFamily="18" charset="0"/>
                <a:cs typeface="Arial" pitchFamily="34" charset="0"/>
              </a:rPr>
              <a:t> Развивать мышление, воображение, творческие способности;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228600" algn="l"/>
              </a:tabLst>
            </a:pPr>
            <a:r>
              <a:rPr lang="ru-RU" sz="2400" b="1" dirty="0">
                <a:latin typeface="Monotype Corsiva" pitchFamily="66" charset="0"/>
                <a:ea typeface="Times New Roman" pitchFamily="18" charset="0"/>
                <a:cs typeface="Arial" pitchFamily="34" charset="0"/>
              </a:rPr>
              <a:t>Формировать умение строить не только простые распространенные предложения, но и сложные разных типов;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228600" algn="l"/>
              </a:tabLst>
            </a:pPr>
            <a:r>
              <a:rPr lang="ru-RU" sz="2400" b="1" dirty="0">
                <a:latin typeface="Monotype Corsiva" pitchFamily="66" charset="0"/>
                <a:ea typeface="Times New Roman" pitchFamily="18" charset="0"/>
                <a:cs typeface="Arial" pitchFamily="34" charset="0"/>
              </a:rPr>
              <a:t>Формировать умение строить разные типы высказываний ( описание , повествование, рассуждение);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228600" algn="l"/>
              </a:tabLst>
            </a:pPr>
            <a:r>
              <a:rPr lang="ru-RU" sz="2400" b="1" dirty="0">
                <a:latin typeface="Monotype Corsiva" pitchFamily="66" charset="0"/>
                <a:ea typeface="Times New Roman" pitchFamily="18" charset="0"/>
                <a:cs typeface="Arial" pitchFamily="34" charset="0"/>
              </a:rPr>
              <a:t>Совершенствовать умение пользоваться прямой и косвенной речью;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228600" algn="l"/>
              </a:tabLst>
            </a:pPr>
            <a:r>
              <a:rPr lang="ru-RU" sz="2400" b="1" dirty="0">
                <a:latin typeface="Monotype Corsiva" pitchFamily="66" charset="0"/>
                <a:ea typeface="Times New Roman" pitchFamily="18" charset="0"/>
                <a:cs typeface="Arial" pitchFamily="34" charset="0"/>
              </a:rPr>
              <a:t>Создавать  в окружении ребенка культурную речевую среду, способствовать активизации детской речи;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228600" algn="l"/>
              </a:tabLst>
            </a:pPr>
            <a:r>
              <a:rPr lang="ru-RU" sz="2400" b="1" dirty="0">
                <a:latin typeface="Monotype Corsiva" pitchFamily="66" charset="0"/>
                <a:ea typeface="Times New Roman" pitchFamily="18" charset="0"/>
                <a:cs typeface="Arial" pitchFamily="34" charset="0"/>
              </a:rPr>
              <a:t>Познакомить детей с различными видами книг, строением книги, деятельностью писателей и художников-иллюстраторов;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228600" algn="l"/>
              </a:tabLst>
            </a:pPr>
            <a:r>
              <a:rPr lang="ru-RU" sz="2400" b="1" dirty="0">
                <a:latin typeface="Monotype Corsiva" pitchFamily="66" charset="0"/>
                <a:ea typeface="Times New Roman" pitchFamily="18" charset="0"/>
                <a:cs typeface="Arial" pitchFamily="34" charset="0"/>
              </a:rPr>
              <a:t>Развивать представление детей о способах изготовления книг из подручных средств;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228600" algn="l"/>
              </a:tabLst>
            </a:pPr>
            <a:r>
              <a:rPr lang="ru-RU" sz="2400" b="1" dirty="0">
                <a:latin typeface="Monotype Corsiva" pitchFamily="66" charset="0"/>
                <a:ea typeface="Times New Roman" pitchFamily="18" charset="0"/>
                <a:cs typeface="Arial" pitchFamily="34" charset="0"/>
              </a:rPr>
              <a:t>Развивать изобразительные умения в процессе изготовления книг- самоделок;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228600" algn="l"/>
              </a:tabLst>
            </a:pPr>
            <a:r>
              <a:rPr lang="ru-RU" sz="2400" b="1" dirty="0">
                <a:latin typeface="Monotype Corsiva" pitchFamily="66" charset="0"/>
                <a:ea typeface="Times New Roman" pitchFamily="18" charset="0"/>
                <a:cs typeface="Arial" pitchFamily="34" charset="0"/>
              </a:rPr>
              <a:t>Воспитывать бережное отношение к книге.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228600" algn="l"/>
              </a:tabLst>
            </a:pPr>
            <a:endParaRPr lang="ru-RU" b="1" dirty="0">
              <a:solidFill>
                <a:srgbClr val="C00000"/>
              </a:solidFill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228600" algn="l"/>
              </a:tabLst>
            </a:pPr>
            <a:endParaRPr lang="ru-RU" b="1" dirty="0">
              <a:solidFill>
                <a:srgbClr val="C00000"/>
              </a:solidFill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045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я\Desktop\фоны для презентаций\1614379048_11-p-fon-dlya-prezentatsii-knigi-svetlii-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3748"/>
            <a:ext cx="9144000" cy="6901748"/>
          </a:xfrm>
          <a:prstGeom prst="rect">
            <a:avLst/>
          </a:prstGeom>
          <a:noFill/>
        </p:spPr>
      </p:pic>
      <p:sp>
        <p:nvSpPr>
          <p:cNvPr id="17410" name="Rectangle 2"/>
          <p:cNvSpPr>
            <a:spLocks noChangeArrowheads="1"/>
          </p:cNvSpPr>
          <p:nvPr/>
        </p:nvSpPr>
        <p:spPr bwMode="auto">
          <a:xfrm rot="10800000" flipV="1">
            <a:off x="0" y="69423"/>
            <a:ext cx="9036496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4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Варианты работы над рукотворной книгой :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228600" algn="l"/>
              </a:tabLst>
            </a:pPr>
            <a:r>
              <a:rPr lang="ru-RU" sz="2400" b="1" dirty="0">
                <a:latin typeface="Monotype Corsiva" pitchFamily="66" charset="0"/>
                <a:ea typeface="Times New Roman" pitchFamily="18" charset="0"/>
                <a:cs typeface="Arial" pitchFamily="34" charset="0"/>
              </a:rPr>
              <a:t>Беседа;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228600" algn="l"/>
              </a:tabLst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Рассматривание и обсуждение иллюстраций к различным книгам;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228600" algn="l"/>
              </a:tabLst>
            </a:pPr>
            <a:r>
              <a:rPr lang="ru-RU" sz="2400" b="1" dirty="0">
                <a:latin typeface="Monotype Corsiva" pitchFamily="66" charset="0"/>
                <a:ea typeface="Times New Roman" pitchFamily="18" charset="0"/>
                <a:cs typeface="Arial" pitchFamily="34" charset="0"/>
              </a:rPr>
              <a:t>Составление рассказов по картинкам, по серии картин;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228600" algn="l"/>
              </a:tabLst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Придумывание предложений к уже известной истории;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228600" algn="l"/>
              </a:tabLst>
            </a:pPr>
            <a:r>
              <a:rPr lang="ru-RU" sz="2400" b="1" dirty="0">
                <a:latin typeface="Monotype Corsiva" pitchFamily="66" charset="0"/>
                <a:ea typeface="Times New Roman" pitchFamily="18" charset="0"/>
                <a:cs typeface="Arial" pitchFamily="34" charset="0"/>
              </a:rPr>
              <a:t> Придумывание сюжета к иллюстрации;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228600" algn="l"/>
              </a:tabLst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Рисование и аппликация героев  разных сказок;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228600" algn="l"/>
              </a:tabLst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  Создание библиотеки в  книжном </a:t>
            </a:r>
            <a:r>
              <a:rPr lang="ru-RU" sz="2400" b="1" dirty="0">
                <a:latin typeface="Monotype Corsiva" pitchFamily="66" charset="0"/>
                <a:ea typeface="Times New Roman" pitchFamily="18" charset="0"/>
                <a:cs typeface="Arial" pitchFamily="34" charset="0"/>
              </a:rPr>
              <a:t>у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голке;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228600" algn="l"/>
              </a:tabLst>
            </a:pPr>
            <a:r>
              <a:rPr lang="ru-RU" sz="2400" b="1" dirty="0">
                <a:latin typeface="Monotype Corsiva" pitchFamily="66" charset="0"/>
                <a:ea typeface="Times New Roman" pitchFamily="18" charset="0"/>
                <a:cs typeface="Arial" pitchFamily="34" charset="0"/>
              </a:rPr>
              <a:t> Сюжетно-ролевые игры и игры драматизации;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228600" algn="l"/>
              </a:tabLst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Решение проблемных ситуаций/  Общение;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228600" algn="l"/>
              </a:tabLst>
            </a:pPr>
            <a:r>
              <a:rPr lang="ru-RU" sz="2400" b="1" dirty="0">
                <a:latin typeface="Monotype Corsiva" pitchFamily="66" charset="0"/>
                <a:ea typeface="Times New Roman" pitchFamily="18" charset="0"/>
                <a:cs typeface="Arial" pitchFamily="34" charset="0"/>
              </a:rPr>
              <a:t>Знакомство с известными писателями, художниками- оформителями детских книжек;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228600" algn="l"/>
              </a:tabLst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Просмотр и обсуждение мультфильмов, </a:t>
            </a:r>
            <a:r>
              <a:rPr kumimoji="0" lang="ru-RU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видеофидьмов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228600" algn="l"/>
              </a:tabLst>
            </a:pPr>
            <a:r>
              <a:rPr lang="ru-RU" sz="2400" b="1" dirty="0">
                <a:latin typeface="Monotype Corsiva" pitchFamily="66" charset="0"/>
                <a:ea typeface="Times New Roman" pitchFamily="18" charset="0"/>
                <a:cs typeface="Arial" pitchFamily="34" charset="0"/>
              </a:rPr>
              <a:t>Создание рукописной книги; ( сочинение и оформление книжки)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228600" algn="l"/>
              </a:tabLst>
            </a:pP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228600" algn="l"/>
              </a:tabLst>
            </a:pP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421</Words>
  <Application>Microsoft Office PowerPoint</Application>
  <PresentationFormat>Экран (4:3)</PresentationFormat>
  <Paragraphs>78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Monotype Corsiva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я</dc:creator>
  <cp:lastModifiedBy>Галина</cp:lastModifiedBy>
  <cp:revision>31</cp:revision>
  <dcterms:created xsi:type="dcterms:W3CDTF">2021-11-26T10:17:54Z</dcterms:created>
  <dcterms:modified xsi:type="dcterms:W3CDTF">2021-12-02T08:25:55Z</dcterms:modified>
</cp:coreProperties>
</file>