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8" r:id="rId2"/>
    <p:sldId id="326" r:id="rId3"/>
    <p:sldId id="259" r:id="rId4"/>
    <p:sldId id="262" r:id="rId5"/>
    <p:sldId id="263" r:id="rId6"/>
    <p:sldId id="264" r:id="rId7"/>
    <p:sldId id="265" r:id="rId8"/>
    <p:sldId id="321" r:id="rId9"/>
    <p:sldId id="291" r:id="rId10"/>
    <p:sldId id="308" r:id="rId11"/>
    <p:sldId id="310" r:id="rId12"/>
    <p:sldId id="309" r:id="rId13"/>
    <p:sldId id="317" r:id="rId14"/>
    <p:sldId id="316" r:id="rId15"/>
    <p:sldId id="318" r:id="rId16"/>
    <p:sldId id="322" r:id="rId17"/>
    <p:sldId id="323" r:id="rId18"/>
    <p:sldId id="325" r:id="rId19"/>
    <p:sldId id="315" r:id="rId20"/>
    <p:sldId id="327" r:id="rId21"/>
    <p:sldId id="307" r:id="rId22"/>
    <p:sldId id="319" r:id="rId23"/>
    <p:sldId id="320" r:id="rId24"/>
    <p:sldId id="306" r:id="rId25"/>
    <p:sldId id="324" r:id="rId26"/>
    <p:sldId id="329" r:id="rId27"/>
    <p:sldId id="32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90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2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15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77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51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9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5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9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2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82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6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31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stkudaschool.ucoz.ru/_nw/0/79800668.jpg">
            <a:extLst>
              <a:ext uri="{FF2B5EF4-FFF2-40B4-BE49-F238E27FC236}">
                <a16:creationId xmlns:a16="http://schemas.microsoft.com/office/drawing/2014/main" id="{C8C6BCDB-DD8A-4F0D-8561-8062087B3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5" b="9473"/>
          <a:stretch/>
        </p:blipFill>
        <p:spPr bwMode="auto">
          <a:xfrm>
            <a:off x="373223" y="441454"/>
            <a:ext cx="10888825" cy="545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859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8D460A-AEA4-44E3-9A06-D2428E969073}"/>
              </a:ext>
            </a:extLst>
          </p:cNvPr>
          <p:cNvSpPr/>
          <p:nvPr/>
        </p:nvSpPr>
        <p:spPr>
          <a:xfrm>
            <a:off x="410548" y="177282"/>
            <a:ext cx="1140200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развитие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Считается, что к шести с половиной - семи годам ребенок должен: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знать свою фамилию, имя и отчество, как зовут родителей, кем они работают, домашний адрес и телефон;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знать, в каком городе/стране он живет, и уметь назвать другие знакомые ему страны мира;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знать названия самых распространенных растений, животных, насекомых, уметь различать зверей, птиц и рыб, отличать диких животных от домашних, деревья от кустарников, фрукты – от ягод и овощей;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ориентироваться во времени, знать время суток, времена года, их последовательность, сколько месяцев в году, дней в месяце, дней в неделе, часов в дне, знать дни недели;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иметь представления о природных и погодных явлениях;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знать основные цвета;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знать понятия «право-лево»;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знать названия популярных видов спорта, самых распространенных профессий, основные правила дорожного движения и дорожные знаки;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уметь назвать фамилии известных писателей и поэтов;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знать праздники;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уметь рассказать, чем он любит заниматься;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самое главное: ответить на вопрос «зачем он идет в школу?» </a:t>
            </a:r>
          </a:p>
        </p:txBody>
      </p:sp>
    </p:spTree>
    <p:extLst>
      <p:ext uri="{BB962C8B-B14F-4D97-AF65-F5344CB8AC3E}">
        <p14:creationId xmlns:p14="http://schemas.microsoft.com/office/powerpoint/2010/main" val="526242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FB10A7-2880-46F5-B178-70F61E1638C6}"/>
              </a:ext>
            </a:extLst>
          </p:cNvPr>
          <p:cNvSpPr/>
          <p:nvPr/>
        </p:nvSpPr>
        <p:spPr>
          <a:xfrm>
            <a:off x="205273" y="93306"/>
            <a:ext cx="1169125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Слух, зрение, внимание, память, речь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дошкольнику нужно уметь: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находить 10-15 отличий на двух похожих картинках;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точно копировать простой узор;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описывать по памяти картинку;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запомнить предложение из 5-6 слов и повторить его;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писать графические диктанты («одна клетка вверх, две клетки влево, две клетки вниз, одна клетка вправо»);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прочитать наизусть стихотворение, рассказать сказку;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пересказать услышанный рассказ;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составлять рассказ по картинке! </a:t>
            </a:r>
          </a:p>
        </p:txBody>
      </p:sp>
      <p:pic>
        <p:nvPicPr>
          <p:cNvPr id="4" name="Picture 2" descr="http://school11mar.at.ua/sc3.png">
            <a:extLst>
              <a:ext uri="{FF2B5EF4-FFF2-40B4-BE49-F238E27FC236}">
                <a16:creationId xmlns:a16="http://schemas.microsoft.com/office/drawing/2014/main" id="{653C7E4F-A67B-4B75-85A9-007C101AB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40" y="4758612"/>
            <a:ext cx="10524932" cy="184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073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DD0856-1538-4646-A19B-F02B4A3491A5}"/>
              </a:ext>
            </a:extLst>
          </p:cNvPr>
          <p:cNvSpPr/>
          <p:nvPr/>
        </p:nvSpPr>
        <p:spPr>
          <a:xfrm>
            <a:off x="0" y="83976"/>
            <a:ext cx="1188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 развитие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области ребенок должен уметь: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решать простые логические задачки, головоломки и ребусы, отгадывать загадки;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находить лишний предмет в группе;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добавлять в группу недостающие предметы;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рассказывать, чем похожи или отличаются те или иные предметы;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группировать предметы по признаку и называть его;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восстанавливать последовательность событий (что было сначала, потом); раскладывать картинки в правильной последовательности. </a:t>
            </a:r>
          </a:p>
        </p:txBody>
      </p:sp>
      <p:pic>
        <p:nvPicPr>
          <p:cNvPr id="6146" name="Picture 2" descr="http://school11mar.at.ua/sc3.png">
            <a:extLst>
              <a:ext uri="{FF2B5EF4-FFF2-40B4-BE49-F238E27FC236}">
                <a16:creationId xmlns:a16="http://schemas.microsoft.com/office/drawing/2014/main" id="{0B795C23-0907-4DE7-AA8A-E3BF2E98F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40" y="4382544"/>
            <a:ext cx="10524932" cy="221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244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F0577B-3027-445B-B939-B78B7938D227}"/>
              </a:ext>
            </a:extLst>
          </p:cNvPr>
          <p:cNvSpPr/>
          <p:nvPr/>
        </p:nvSpPr>
        <p:spPr>
          <a:xfrm>
            <a:off x="205273" y="0"/>
            <a:ext cx="1189653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Моторика, подготовка руки к письму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держать карандаш, ручку, кисточку;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складывать геометрические фигуры из счетных палочек, складывать фигуры по образцу;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 геометрические фигуры, животных, людей;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закрашивать карандашом и штриховать фигуры, не выходя за контуры;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без линейки прямую горизонтальную или вертикальную линию;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писать по образцу печатные буквы;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вырезать из бумаги (разрезать лист бумаги на полосы или геометрические фигуры – квадраты, прямоугольники, треугольники, круги, овалы, вырезать фигуры по контуру);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лепить из пластилина и глины;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клеить и делать аппликации из цветной бумаги.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Развитая моторика не только помогает ребенку выполнять необходимые творческие задания в школе, но и тесно связана с овладением навыком письма и качеством речи. Поэтому обязательно занимайтесь дома лепкой и рисованием, собирайте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создавайте вместе украшения и поделки – благо что пособий по развитию мелкой моторики сейчас существует огромное количество.</a:t>
            </a:r>
          </a:p>
        </p:txBody>
      </p:sp>
    </p:spTree>
    <p:extLst>
      <p:ext uri="{BB962C8B-B14F-4D97-AF65-F5344CB8AC3E}">
        <p14:creationId xmlns:p14="http://schemas.microsoft.com/office/powerpoint/2010/main" val="612827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55D4FD0-0F13-4A9E-A96D-D92172EA42A8}"/>
              </a:ext>
            </a:extLst>
          </p:cNvPr>
          <p:cNvSpPr/>
          <p:nvPr/>
        </p:nvSpPr>
        <p:spPr>
          <a:xfrm>
            <a:off x="65315" y="83977"/>
            <a:ext cx="1185920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счет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цифры от 0 до 9;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называть числа в пределах 10 в прямом и обратном порядке (от 5 до 9, от 8 до 4 и т.п.);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называть число в пределах 10, предшествующее названному и следующее за ним;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смысл знаков «+», «–», «=», «&gt;», «&lt;» и уметь сравнивать числа от 0 до 10 (2&lt;6, 9=9, 8&gt;3);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обозначить количество предметов с помощью цифр;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сравнить количество предметов в двух группах;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и составлять простые задачи на сложение и вычитание в пределах 10;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названия геометрических фигур (круг, квадрат, треугольник, прямоугольник, овал, ромб);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сравнивать предметы по размеру, форме, цвету и группировать их по этому признаку;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в понятиях «лево-право-вверху-внизу», «перед», «между», «за» на листе бумаге в клетку и в пространстве.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помочь ребенку освоить счет и цифры, чаще считайте вместе бытовые предметы, птичек, людей в одежде определенного цвета, машины, дома. Задавайте ему простые задачи: у тебя есть 2 яблока и 3 груши – сколько всего у тебя фруктов? Помимо навыков счета, вы будете таким способом учить ребенка воспринимать задание на слух, что обязательно пригодится ему в учебе. Пишите вместе цифры на бумаге, мелом на доске, выкладывайте их из камушков, пишите палочкой на песке.</a:t>
            </a:r>
          </a:p>
        </p:txBody>
      </p:sp>
    </p:spTree>
    <p:extLst>
      <p:ext uri="{BB962C8B-B14F-4D97-AF65-F5344CB8AC3E}">
        <p14:creationId xmlns:p14="http://schemas.microsoft.com/office/powerpoint/2010/main" val="1304817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9D25F2-66AE-40D6-8326-F92755281F60}"/>
              </a:ext>
            </a:extLst>
          </p:cNvPr>
          <p:cNvSpPr/>
          <p:nvPr/>
        </p:nvSpPr>
        <p:spPr>
          <a:xfrm>
            <a:off x="354563" y="205273"/>
            <a:ext cx="1158862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домашних и диких животных, уметь называть детенышей животных, знать, какие животные обитают на юге, а какие – на севере;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называть несколько зимующих и перелетных птиц, различать птиц по внешнему виду (дятел, воробей, голубь, ворона и т.д.);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и различать растения, характерные для родного края, и называть их особенности (ель, береза, сосна, лиственница, подсолнух, клевер, ромашка и т.п.);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названия 2-3 комнатных растений;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названия овощей, фруктов, ягод;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представление о различных природных явлениях;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называть в правильной последовательности – дни недели, месяцы, времена года, а также знать основные приметы каждого времени года (весна – распускаются почки на деревьях, тает снег, появляются первые цветы), стихи и загадки о временах года.</a:t>
            </a:r>
          </a:p>
        </p:txBody>
      </p:sp>
      <p:pic>
        <p:nvPicPr>
          <p:cNvPr id="3" name="Picture 2" descr="http://school11mar.at.ua/sc3.png">
            <a:extLst>
              <a:ext uri="{FF2B5EF4-FFF2-40B4-BE49-F238E27FC236}">
                <a16:creationId xmlns:a16="http://schemas.microsoft.com/office/drawing/2014/main" id="{6CA663B4-B750-4A3F-BC69-7E13C81EA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09" y="5037365"/>
            <a:ext cx="9629193" cy="17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9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D6A70A-C65C-4A1F-97F1-690CCA44C24D}"/>
              </a:ext>
            </a:extLst>
          </p:cNvPr>
          <p:cNvSpPr/>
          <p:nvPr/>
        </p:nvSpPr>
        <p:spPr>
          <a:xfrm>
            <a:off x="121298" y="65314"/>
            <a:ext cx="118312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 отзывчивый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 откликается на эмоции близких людей и друзей.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Сопереживает персонажам сказок, историй, рассказов.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 реагирует на произведения изобразительного искусства, музыкальные и художественные произведения, мир природы.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Овладевший средствами общения и способами взаимодействия с взрослыми и сверстниками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адекватно использует вербальные и невербальные средства общения, владеет диалогической речью и конструктивными способами взаимодействия с детьми и взрослыми (договаривается, обменивается предметами, распределяет действия при сотрудничестве).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Способный управлять своим поведением и планировать свои действия, направленные на достижение конкретной цели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на основе первичных ценностных представлений, соблюдающий элементарные общепринятые нормы и правила поведения. Поведение ребенка преимущественно определяется не сиюминутными желаниями и потребностями, а требованиями со стороны взрослых и первичными ценностными представлениями о том «что такое хорошо и что такое плохо». Ребенок способен планировать свои действия, направленные на достижение конкретной цели. Соблюдает правила поведения на улице (дорожные правила), в общественных местах (транспорте, магазине, поликлинике, театре и др.)</a:t>
            </a:r>
          </a:p>
        </p:txBody>
      </p:sp>
    </p:spTree>
    <p:extLst>
      <p:ext uri="{BB962C8B-B14F-4D97-AF65-F5344CB8AC3E}">
        <p14:creationId xmlns:p14="http://schemas.microsoft.com/office/powerpoint/2010/main" val="484401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3AE049-2852-47BA-AEFB-AD035A199662}"/>
              </a:ext>
            </a:extLst>
          </p:cNvPr>
          <p:cNvSpPr/>
          <p:nvPr/>
        </p:nvSpPr>
        <p:spPr>
          <a:xfrm>
            <a:off x="65314" y="83976"/>
            <a:ext cx="119431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Способный решать интеллектуальные и личностные задачи (проблемы), адекватные возрасту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может применять самостоятельно усвоенные знания и способы деятельности для решения новых задач (проблем), поставленных как взрослым, так и им самим; в зависимости от ситуации может преобразовывать способы решения задач (проблем).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способен предложить собственный замысел и воплотить его в рисунке, постройке, рассказе и др.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Имеющий первичные представления о себе, семье, обществе, государстве, мире и природе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имеет представление о себе, собственной принадлежности и принадлежности других людей к определенному полу; о составе семьи, родственных отношениях и взаимосвязях, распределении семейных обязанностей, семейных традициях; об обществе, его культурных ценностях; о государстве и принадлежности к нему; о мире.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Овладевший универсальными предпосылками учебной деятельности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Обладающий умениями работать по правилу и образцу, слушать взрослого и выполнять его инструкции.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Овладевший необходимыми умениями и навыками.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сформированы умения и навыки, необходимые для осуществления различных видов детской деятельности.</a:t>
            </a:r>
          </a:p>
        </p:txBody>
      </p:sp>
      <p:pic>
        <p:nvPicPr>
          <p:cNvPr id="3" name="Picture 2" descr="http://school11mar.at.ua/sc3.png">
            <a:extLst>
              <a:ext uri="{FF2B5EF4-FFF2-40B4-BE49-F238E27FC236}">
                <a16:creationId xmlns:a16="http://schemas.microsoft.com/office/drawing/2014/main" id="{47449F36-A527-4706-AF31-40DA179BA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376" y="5271796"/>
            <a:ext cx="7380514" cy="133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184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1D53CA0-FDE7-4B62-AE74-A671E6B82D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6FA22A8-DAD2-4DBF-BCF6-AA00E9D836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8CF2381-9166-48DC-8859-93B6A589395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ds04.infourok.ru/uploads/ex/0dc1/00099728-c168c1b3/hello_html_m1ff4763f.png">
            <a:extLst>
              <a:ext uri="{FF2B5EF4-FFF2-40B4-BE49-F238E27FC236}">
                <a16:creationId xmlns:a16="http://schemas.microsoft.com/office/drawing/2014/main" id="{976F622E-9126-42BF-8D79-AB2900788B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0"/>
          <a:stretch/>
        </p:blipFill>
        <p:spPr bwMode="auto">
          <a:xfrm>
            <a:off x="4639733" y="10"/>
            <a:ext cx="75522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69C5F1CC-81CF-4FB4-9977-391DF5B090C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FDD4421-3DEC-4941-9625-756F8B5C6B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E16FC3-71F3-470F-A449-94958541D1C8}"/>
              </a:ext>
            </a:extLst>
          </p:cNvPr>
          <p:cNvSpPr txBox="1"/>
          <p:nvPr/>
        </p:nvSpPr>
        <p:spPr>
          <a:xfrm>
            <a:off x="457199" y="640080"/>
            <a:ext cx="4017523" cy="2926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spc="-50" dirty="0" err="1">
                <a:solidFill>
                  <a:srgbClr val="FFFF00"/>
                </a:solidFill>
                <a:latin typeface="Haettenschweiler" panose="020B0706040902060204" pitchFamily="34" charset="0"/>
                <a:ea typeface="+mj-ea"/>
                <a:cs typeface="+mj-cs"/>
              </a:rPr>
              <a:t>Логопедические</a:t>
            </a:r>
            <a:r>
              <a:rPr lang="en-US" sz="5400" spc="-50" dirty="0">
                <a:solidFill>
                  <a:srgbClr val="FFFF00"/>
                </a:solidFill>
                <a:latin typeface="Haettenschweiler" panose="020B0706040902060204" pitchFamily="34" charset="0"/>
                <a:ea typeface="+mj-ea"/>
                <a:cs typeface="+mj-cs"/>
              </a:rPr>
              <a:t> </a:t>
            </a:r>
            <a:r>
              <a:rPr lang="en-US" sz="5400" spc="-50" dirty="0" err="1">
                <a:solidFill>
                  <a:srgbClr val="FFFF00"/>
                </a:solidFill>
                <a:latin typeface="Haettenschweiler" panose="020B0706040902060204" pitchFamily="34" charset="0"/>
                <a:ea typeface="+mj-ea"/>
                <a:cs typeface="+mj-cs"/>
              </a:rPr>
              <a:t>проблемы</a:t>
            </a:r>
            <a:endParaRPr lang="en-US" sz="5400" spc="-50" dirty="0">
              <a:solidFill>
                <a:srgbClr val="FFFF00"/>
              </a:solidFill>
              <a:latin typeface="Haettenschweiler" panose="020B070604090206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8770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D4C1DC-5D85-487E-88F5-F8439D16BE93}"/>
              </a:ext>
            </a:extLst>
          </p:cNvPr>
          <p:cNvSpPr/>
          <p:nvPr/>
        </p:nvSpPr>
        <p:spPr>
          <a:xfrm>
            <a:off x="214604" y="0"/>
            <a:ext cx="1197739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(русский язык, подготовка к освоению грамоты)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 произносить все звуки, иметь хорошую артикуляцию;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выделять определенный звук в слове интонацией;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место звука в слове (находится в начале, середине или конце слова);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количество и последовательность звуков в коротких словах («дом», «сани», «кошка»);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произносить слова по слогам с хлопками или притопами;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называть слово по его порядковому номеру в предложении (например, повторить только второе слово или только четвертое слово из заданного предложения);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единственное и множественное число, живое и неживое, женский и мужской род;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разницу между гласными и согласными звуками;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называть группу предметов обобщающим словом (чашка, ложка, тарелка – это посуда);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отвечать на вопросы и уметь их задавать;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рассказ по картинке;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 и подробно пересказывать знакомый сюжет (например, сказку) или только что прослушанный рассказ;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многозначность слов, называть слово со значением, противоположным значению заданного слова;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сказать несколько предложений о заданном предмете;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предложение из 3-5 предложенных слов;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тексты по жанру – стихотворение, рассказ, сказка;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заучивать наизусть и выразительно рассказывать небольшие стихотворения;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отгадывать загадки.</a:t>
            </a:r>
          </a:p>
        </p:txBody>
      </p:sp>
    </p:spTree>
    <p:extLst>
      <p:ext uri="{BB962C8B-B14F-4D97-AF65-F5344CB8AC3E}">
        <p14:creationId xmlns:p14="http://schemas.microsoft.com/office/powerpoint/2010/main" val="2865322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0275C3-AA01-489F-9973-B18BB55A71C4}"/>
              </a:ext>
            </a:extLst>
          </p:cNvPr>
          <p:cNvSpPr txBox="1"/>
          <p:nvPr/>
        </p:nvSpPr>
        <p:spPr>
          <a:xfrm>
            <a:off x="4739951" y="195943"/>
            <a:ext cx="719390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Franklin Gothic Heavy" panose="020B0903020102020204" pitchFamily="34" charset="0"/>
              </a:rPr>
              <a:t>Ход собрания : </a:t>
            </a:r>
          </a:p>
          <a:p>
            <a:pPr marL="342900" indent="-342900">
              <a:buFontTx/>
              <a:buAutoNum type="arabicPeriod"/>
            </a:pPr>
            <a:r>
              <a:rPr lang="ru-RU" sz="2400" dirty="0">
                <a:latin typeface="Franklin Gothic Medium Cond" panose="020B0606030402020204" pitchFamily="34" charset="0"/>
              </a:rPr>
              <a:t>« Скоро в школу»</a:t>
            </a:r>
          </a:p>
          <a:p>
            <a:r>
              <a:rPr lang="ru-RU" sz="2400" dirty="0">
                <a:latin typeface="Franklin Gothic Medium Cond" panose="020B0606030402020204" pitchFamily="34" charset="0"/>
              </a:rPr>
              <a:t>Выступление воспитателя Морозовой Галины Владимировны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Franklin Gothic Medium Cond" panose="020B0606030402020204" pitchFamily="34" charset="0"/>
              </a:rPr>
              <a:t>Игра  « Сделай по команде»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Franklin Gothic Medium Cond" panose="020B0606030402020204" pitchFamily="34" charset="0"/>
              </a:rPr>
              <a:t>Анкетирование родителей « Готов ли ваш ребенок к школе»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Franklin Gothic Medium Cond" panose="020B0606030402020204" pitchFamily="34" charset="0"/>
              </a:rPr>
              <a:t>«Каким должен быть первоклассник?»</a:t>
            </a:r>
          </a:p>
          <a:p>
            <a:r>
              <a:rPr lang="ru-RU" sz="2400" dirty="0">
                <a:latin typeface="Franklin Gothic Medium Cond" panose="020B0606030402020204" pitchFamily="34" charset="0"/>
              </a:rPr>
              <a:t>2.«Логопедические проблемы» Выступление учителя-логопеда Панферовой Ирины Владимировны</a:t>
            </a:r>
          </a:p>
          <a:p>
            <a:r>
              <a:rPr lang="ru-RU" sz="2400" dirty="0">
                <a:latin typeface="Franklin Gothic Medium Cond" panose="020B0606030402020204" pitchFamily="34" charset="0"/>
              </a:rPr>
              <a:t>3.«Советы  родителям первоклассников»</a:t>
            </a:r>
          </a:p>
          <a:p>
            <a:r>
              <a:rPr lang="ru-RU" sz="2400" dirty="0">
                <a:latin typeface="Franklin Gothic Medium Cond" panose="020B0606030402020204" pitchFamily="34" charset="0"/>
              </a:rPr>
              <a:t>4.«Платные кружки»  Выступление специалистов</a:t>
            </a:r>
          </a:p>
          <a:p>
            <a:r>
              <a:rPr lang="ru-RU" sz="2400" dirty="0">
                <a:latin typeface="Franklin Gothic Medium Cond" panose="020B0606030402020204" pitchFamily="34" charset="0"/>
              </a:rPr>
              <a:t>5. Разное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4098" name="Picture 2" descr="http://www.playcast.ru/uploads/2017/08/24/23284997.png">
            <a:extLst>
              <a:ext uri="{FF2B5EF4-FFF2-40B4-BE49-F238E27FC236}">
                <a16:creationId xmlns:a16="http://schemas.microsoft.com/office/drawing/2014/main" id="{98B1F383-8A06-4819-8705-7C187B00A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3320"/>
            <a:ext cx="4611825" cy="473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818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9DD5CB-93EB-4FF1-BFC1-F5C3ED7812AC}"/>
              </a:ext>
            </a:extLst>
          </p:cNvPr>
          <p:cNvSpPr/>
          <p:nvPr/>
        </p:nvSpPr>
        <p:spPr>
          <a:xfrm>
            <a:off x="718457" y="559837"/>
            <a:ext cx="1047827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речи самое полезное – это: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вместе с ребенком и обсуждать прочитанное. 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будущего школьника четко и последовательно выражать мысли, анализировать описываемые события, чтобы в будущем он с легкостью мог отвечать на уроках. 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Поощряйте ребенка к высказыванию развернутых фраз, уточняйте детали и его мнение, задавайте вопросы: «Почему ты так думаешь? Как ты считаешь, а что было бы, если…?» и т.п. 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Полезными будут игры для развития словарного запаса: в антонимы (вы бросаете ребенку мяч со словом «мокрый» – он бросает обратно, отвечая «сухой», аналогично «темный» – «светлый», «чистый» – «грязный» и т.п.); «угадай слово» (водящий должен угадать слово по описанию нескольких игроков) и многие другие.</a:t>
            </a:r>
          </a:p>
        </p:txBody>
      </p:sp>
    </p:spTree>
    <p:extLst>
      <p:ext uri="{BB962C8B-B14F-4D97-AF65-F5344CB8AC3E}">
        <p14:creationId xmlns:p14="http://schemas.microsoft.com/office/powerpoint/2010/main" val="689689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CCCAE4-8FD5-42DA-9687-8ED0DDDE281F}"/>
              </a:ext>
            </a:extLst>
          </p:cNvPr>
          <p:cNvSpPr/>
          <p:nvPr/>
        </p:nvSpPr>
        <p:spPr>
          <a:xfrm>
            <a:off x="139959" y="0"/>
            <a:ext cx="12052041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несколько примеров для занятий: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стихотворения наизусть и просите повторить их через некоторое время (неделю, месяц).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прогулки обратите внимание ребенка на количество машин во дворе или голубей возле скамейки. А через несколько часов спросите, сколько их было. Это позволяет развивать память и внимание.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ребенку несколько слов и через 10-15 минут попросите их повторить. Начинать можно с 5-6 слов, постепенно увеличивая их количество.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ребенку несколько картинок или предметов, затем попросите его отвернуться и уберите какой-нибудь из них или замените. Ребенок должен назвать недостающий предмет.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столе несколько одинаковых по значению предметов или картинок одного рода (овощи, фрукты, животные и т.д.) и добавьте к ним один (одну), не относящуюся к ним. Ребенок должен назвать лишний предмет (картинку) и сказать, почему он так считает.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Займите ребенка творчеством – вырезать из бумаги и картона, лепить из пластилина, собирать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бусы из бисера или крупных бусин – это хорошо развивает мелкую моторику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1744207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978D93-5B93-45BE-92E9-72BB457E242A}"/>
              </a:ext>
            </a:extLst>
          </p:cNvPr>
          <p:cNvSpPr/>
          <p:nvPr/>
        </p:nvSpPr>
        <p:spPr>
          <a:xfrm>
            <a:off x="233265" y="149290"/>
            <a:ext cx="117005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еще должен уметь будущий первоклассник?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Перечисленные выше умения преимущественно относятся к учебным навыкам, но во время учебы первоклашке пригодятся и другие, важные для нормальной адаптации к школьной и общественной жизни в целом.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Итак, что еще должен уметь ребенок, идя в школу: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и точно выполнять задания взрослого из 5-6 команд.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Действовать по образцу.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Действовать в заданном темпе, без ошибок, сначала под диктовку, а затем самостоятельно, в течение 4-5 минут (например, взрослый просит нарисовать узор из фигур: «кружок – квадрат – кружок – квадрат», а дальше ребенок некоторое время продолжает рисовать узор уже сам).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причинно-следственные связи между явлениями.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Внимательно, не отвлекаясь, слушать или заниматься монотонной деятельностью 30-35 минут.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Запоминать и называть по памяти фигуры, слова, картинки, символы, цифры (6-10 штук).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правильную осанку, сидя за партой в течение 30-35 минут.</a:t>
            </a:r>
          </a:p>
        </p:txBody>
      </p:sp>
    </p:spTree>
    <p:extLst>
      <p:ext uri="{BB962C8B-B14F-4D97-AF65-F5344CB8AC3E}">
        <p14:creationId xmlns:p14="http://schemas.microsoft.com/office/powerpoint/2010/main" val="185293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72FB2D-CD20-448E-9221-9266D3D01EE6}"/>
              </a:ext>
            </a:extLst>
          </p:cNvPr>
          <p:cNvSpPr/>
          <p:nvPr/>
        </p:nvSpPr>
        <p:spPr>
          <a:xfrm>
            <a:off x="121299" y="158620"/>
            <a:ext cx="11887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основные физические упражнения (приседания, прыжки, наклоны и пр.), играть в простые спортивные игры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стеснения находиться в коллективе детей и взрослых.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вежливо общаться с взрослыми: здороваться («Здравствуйте», а не «Здрасьте» или «Привет»), прощаться, не перебивать, правильно просить о помощи (говорить «Пожалуйста») и благодарить за оказанную помощь, извиняться при необходимости.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Мальчику – пропускать девочек и женщин вперед, открывать перед ними дверь, помогать. Девочке – правильно реагировать на агрессивное поведение мальчиков (когда дергают за косички, толкают, отбирают вещи).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Разговаривать спокойно, без крика и лишних эмоций.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 за аккуратностью своего внешнего вида и чистотой личных вещей (добавьте к списку необходимых вещей для школьника бумажные платочки и влажные салфетки). Мыть руки с мылом после прогулок и посещения туалета, перед едой. Причесываться, чистить зубы, пользоваться носовым платком.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во времени.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обращаться за медицинской помощью.</a:t>
            </a:r>
          </a:p>
        </p:txBody>
      </p:sp>
    </p:spTree>
    <p:extLst>
      <p:ext uri="{BB962C8B-B14F-4D97-AF65-F5344CB8AC3E}">
        <p14:creationId xmlns:p14="http://schemas.microsoft.com/office/powerpoint/2010/main" val="1369204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7A0ABB-00A5-4D46-B5C5-603ABCA42D5F}"/>
              </a:ext>
            </a:extLst>
          </p:cNvPr>
          <p:cNvSpPr/>
          <p:nvPr/>
        </p:nvSpPr>
        <p:spPr>
          <a:xfrm>
            <a:off x="923731" y="447869"/>
            <a:ext cx="105062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советов родителям первоклассника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ругайте ребенка, если у него что-то не ладится с обучением.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Выясните причину, по которой малыш не усвоил тот или иной материал, и помогите решить проблему.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говорите ребенку, что он бестолковый, не способный к обучению человек.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малыш не справляется с каким-либо заданием, нужно не ругать, а всячески помогать ребенку, разобраться в проблеме.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сравнивать свое чадо с другими, более способными учениками. Это не поможет ребенку учиться лучше, а только понизит его самооценку и приведет к закомплексованности.</a:t>
            </a:r>
          </a:p>
        </p:txBody>
      </p:sp>
      <p:pic>
        <p:nvPicPr>
          <p:cNvPr id="3" name="Picture 2" descr="http://school11mar.at.ua/sc3.png">
            <a:extLst>
              <a:ext uri="{FF2B5EF4-FFF2-40B4-BE49-F238E27FC236}">
                <a16:creationId xmlns:a16="http://schemas.microsoft.com/office/drawing/2014/main" id="{F2A2AD4E-E70B-4BF4-8892-69BFEBBA8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54" y="5178490"/>
            <a:ext cx="7259217" cy="142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366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21D53CA0-FDE7-4B62-AE74-A671E6B82D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06FA22A8-DAD2-4DBF-BCF6-AA00E9D836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13">
            <a:extLst>
              <a:ext uri="{FF2B5EF4-FFF2-40B4-BE49-F238E27FC236}">
                <a16:creationId xmlns:a16="http://schemas.microsoft.com/office/drawing/2014/main" id="{38CF2381-9166-48DC-8859-93B6A589395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http://school11mar.at.ua/sc3.png">
            <a:extLst>
              <a:ext uri="{FF2B5EF4-FFF2-40B4-BE49-F238E27FC236}">
                <a16:creationId xmlns:a16="http://schemas.microsoft.com/office/drawing/2014/main" id="{6EFD91E1-CF86-45A1-9476-F9055325ED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r="24061"/>
          <a:stretch/>
        </p:blipFill>
        <p:spPr bwMode="auto">
          <a:xfrm>
            <a:off x="-32" y="10"/>
            <a:ext cx="12192031" cy="49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15">
            <a:extLst>
              <a:ext uri="{FF2B5EF4-FFF2-40B4-BE49-F238E27FC236}">
                <a16:creationId xmlns:a16="http://schemas.microsoft.com/office/drawing/2014/main" id="{278593E4-9F18-4133-8E6D-49F2BD5E12A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482D7CB0-CBA7-460E-824A-FAAA7D333CB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BBEC86-2DC1-4ABD-A7FE-3F206207ED61}"/>
              </a:ext>
            </a:extLst>
          </p:cNvPr>
          <p:cNvSpPr txBox="1"/>
          <p:nvPr/>
        </p:nvSpPr>
        <p:spPr>
          <a:xfrm>
            <a:off x="1065197" y="5120640"/>
            <a:ext cx="10058400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Разное</a:t>
            </a:r>
          </a:p>
        </p:txBody>
      </p:sp>
    </p:spTree>
    <p:extLst>
      <p:ext uri="{BB962C8B-B14F-4D97-AF65-F5344CB8AC3E}">
        <p14:creationId xmlns:p14="http://schemas.microsoft.com/office/powerpoint/2010/main" val="3271681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12131E-E71A-4696-AFA5-B86F7443F616}"/>
              </a:ext>
            </a:extLst>
          </p:cNvPr>
          <p:cNvSpPr txBox="1"/>
          <p:nvPr/>
        </p:nvSpPr>
        <p:spPr>
          <a:xfrm>
            <a:off x="886408" y="335902"/>
            <a:ext cx="102730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Сетка занятий.</a:t>
            </a:r>
          </a:p>
          <a:p>
            <a:pPr marL="342900" indent="-342900"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недели и время работы платных кружков.</a:t>
            </a:r>
          </a:p>
          <a:p>
            <a:pPr marL="342900" indent="-342900"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за детский сад и платные услуги.</a:t>
            </a:r>
          </a:p>
          <a:p>
            <a:pPr marL="342900" indent="-342900"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Квитанции за коктейль.</a:t>
            </a:r>
          </a:p>
          <a:p>
            <a:pPr marL="342900" indent="-342900"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Сменная одежда в шкафчиках.</a:t>
            </a:r>
          </a:p>
          <a:p>
            <a:pPr marL="342900" indent="-342900"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Доверенности.</a:t>
            </a:r>
          </a:p>
          <a:p>
            <a:pPr marL="342900" indent="-342900"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</a:t>
            </a:r>
          </a:p>
          <a:p>
            <a:pPr marL="342900" indent="-342900">
              <a:buAutoNum type="arabicPeriod"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задание.</a:t>
            </a:r>
          </a:p>
          <a:p>
            <a:pPr marL="342900" indent="-342900">
              <a:buFontTx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Бахилы.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10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20E4F9-1338-49A2-8074-CE5EBA63F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16" y="242595"/>
            <a:ext cx="9144000" cy="5775649"/>
          </a:xfrm>
          <a:prstGeom prst="rect">
            <a:avLst/>
          </a:prstGeom>
        </p:spPr>
      </p:pic>
      <p:pic>
        <p:nvPicPr>
          <p:cNvPr id="4" name="Picture 2" descr="http://school11mar.at.ua/sc3.png">
            <a:extLst>
              <a:ext uri="{FF2B5EF4-FFF2-40B4-BE49-F238E27FC236}">
                <a16:creationId xmlns:a16="http://schemas.microsoft.com/office/drawing/2014/main" id="{7C9168F4-89AF-41AA-A4C0-2D0EA0A21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898" y="4795736"/>
            <a:ext cx="7758504" cy="163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16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8A79B4-A92C-48D3-92F1-0AF8D570DC11}"/>
              </a:ext>
            </a:extLst>
          </p:cNvPr>
          <p:cNvSpPr/>
          <p:nvPr/>
        </p:nvSpPr>
        <p:spPr>
          <a:xfrm>
            <a:off x="447472" y="391886"/>
            <a:ext cx="114583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</a:t>
            </a:r>
            <a:r>
              <a:rPr lang="ru-RU" sz="3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ваш ребенок станет учеником. К сожалению, сегодня большинство </a:t>
            </a:r>
            <a: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 считают</a:t>
            </a:r>
            <a:r>
              <a:rPr lang="ru-RU" sz="3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детей всему должны научить детский сад и </a:t>
            </a:r>
            <a: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r>
              <a:rPr lang="ru-RU" sz="3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Формальный подход к серьезным проблемам приводит к тому, что у ребенка искажается восприятие </a:t>
            </a:r>
            <a: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родителя</a:t>
            </a:r>
            <a:r>
              <a:rPr lang="ru-RU" sz="3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 ребенок начинает испытывать неуверенность в том, что </a:t>
            </a:r>
            <a: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sz="3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могут помочь и защитить. Чувство не защищенности у маленького ребенка вызывает страх, тревогу, а это впоследствии может серьезно отразиться на его поведении и вообще на всей дальнейшей жизни.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school11mar.at.ua/sc3.png">
            <a:extLst>
              <a:ext uri="{FF2B5EF4-FFF2-40B4-BE49-F238E27FC236}">
                <a16:creationId xmlns:a16="http://schemas.microsoft.com/office/drawing/2014/main" id="{7177ED06-7BED-4B41-AEA9-142502D19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55" y="4834646"/>
            <a:ext cx="7126206" cy="153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27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0E765A-8986-41BC-A37C-36FFCED39D9A}"/>
              </a:ext>
            </a:extLst>
          </p:cNvPr>
          <p:cNvSpPr/>
          <p:nvPr/>
        </p:nvSpPr>
        <p:spPr>
          <a:xfrm>
            <a:off x="289250" y="438539"/>
            <a:ext cx="1173791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часть</a:t>
            </a:r>
            <a:endParaRPr lang="ru-RU" sz="1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Сейчас мы с вами, поработаем, вы должны выполнять, то, что я сейчас буду проговаривать. Главное </a:t>
            </a:r>
            <a:r>
              <a:rPr lang="ru-RU" sz="2000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условие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работать самостоятельно.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Вами лежит предмет – это салфетка. У всех они одинаковы по качеству, цвету, фактуре, размеру, форме.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Внимательно меня слушайте и последовательно выполняйте </a:t>
            </a:r>
            <a:r>
              <a:rPr lang="ru-RU" sz="2000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следующее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Положите салфетку перед собой.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Оторвите левый нижний уголок.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Теперь оторвите правый верхний уголок.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Оторвите левый верхний уголок.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Салфетку сложите по диагонали.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Оторвите правый верхний уголок.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 эту последовательность, которую я вам проговорила, пока она будет возможна. Теперь раскройте свою салфетку, посмотрите, что у вас получилось. На что похожи ваши работы. Правильно на снежинки. Посмотрите, есть ли совершенно одинаковые, как близнецы. Нет, их, конечно нет. Как вы думаете? Почему так?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«Все верно одинаковых детей нет, поэтому и ваши снежинки получились разные, хотя указания по выполнению упражнения для всех было одно и то же». Это еще раз подчеркивает то, что дети все разные.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16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4AB1DE-D958-4E27-9304-BC3FB8514D14}"/>
              </a:ext>
            </a:extLst>
          </p:cNvPr>
          <p:cNvSpPr/>
          <p:nvPr/>
        </p:nvSpPr>
        <p:spPr>
          <a:xfrm>
            <a:off x="298579" y="214604"/>
            <a:ext cx="1170058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Анкета  </a:t>
            </a:r>
            <a:r>
              <a:rPr lang="ru-RU" sz="24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«Готов ли ваш ребенок к школе?»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Хочет ли ваш ребенок в 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Привлекает ли вашего ребенка в 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школе то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он там много узнает, и в ней будет интересно учиться?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Может ли ваш ребенок заниматься каким-либо делом, требующим сосредоточенности в течение 30 минут (например, собирать </a:t>
            </a:r>
            <a:r>
              <a:rPr lang="ru-RU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Верно ли, что ваш ребенок в присутствии не знакомых нисколько не стесняется?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Умеет ли, ваш ребенок составлять рассказ по картинке не короче, чем из 5 предложений?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Может ли ваш ребенок рассказать наизусть несколько стихотворений?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Умеет ли он изменять существительные по числам?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Умеет ли ваш ребенок читать (по слогам, или что еще лучше целыми словами?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Умеет ли он считать до 10 и обратно?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Может ли он решать простые задачи на вычитание или прибавление единицы?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.Верно ли, что ваш ребенок имеет твердую руку? (рисует, не заходя за пределы, чертит по линиям, пишет или рисует в клеточках по заданию, не выходя за пределы и. т. д.)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Любит ли он рисовать или раскрашивать картинки?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Может ли ваш ребенок пользоваться ножницами и клеем? (например, делать аппликации?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Может ли он 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собрать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разрезную картинку из 5 частей за одну минуту?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 Знает ли ребенок названия диких и домашних животных?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 Может ли он обобщать понятия (например, груша, яблоко, слива- фрукты?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 Любит ли ваш ребенок заниматься самостоятельно - рисовать, лепить и. т. д. 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 Может ли он понимать и точно выполнять словесные инструкции?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1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D9C6865-5D6D-4462-B3B6-47EAC069368D}"/>
              </a:ext>
            </a:extLst>
          </p:cNvPr>
          <p:cNvSpPr/>
          <p:nvPr/>
        </p:nvSpPr>
        <p:spPr>
          <a:xfrm>
            <a:off x="270589" y="391886"/>
            <a:ext cx="113833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(Каждый положительный ответ оценивается 1 баллом)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теста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15-18 баллов - Ваш ребенок вполне готов к тому, чтобы посещать </a:t>
            </a: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Если ребенок опережает требования программы, ему легче будет учиться в </a:t>
            </a: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Вы не напрасно занимались со своим ребенком, а </a:t>
            </a: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школьные трудности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если и возникнут, то будут им легко преодолимы.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10- 14 баллов – Благодаря вам ваш ребенок многому научился, а содержание вопросов, на которые вы ответили отрицанием, подскажет, над чем еще поработать. При подборе заданий и упражнений обратите внимание на слабые места своего ребенка.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баллов - Результаты могли вас разочаровать. Но ребенок не рождается первоклассником.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05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78A30D-40BE-4422-89C1-70301EF75BD9}"/>
              </a:ext>
            </a:extLst>
          </p:cNvPr>
          <p:cNvSpPr/>
          <p:nvPr/>
        </p:nvSpPr>
        <p:spPr>
          <a:xfrm>
            <a:off x="93305" y="251927"/>
            <a:ext cx="11971177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Поступление в 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вызывает у ребенка перестройку всего образа жизни, меняется его деятельность с игровой на учебную. Дети, поступающие в 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школу все разные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есть категория детей с тяжелой адаптацией к новым условиям. Основная причина — это индивидуальные психофизиологические особенности. Ребенок, поступающий в 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должен быть зрелым в физическом, психологическом и социальном плане. Он должен достичь определенного уровня развития, как умственного, так и эмоционально-волевого. Учебная деятельность требует от ребенка определенного запаса знаний (об окружающем мире, о самом себе, сформированности элементарных понятий). Ребенок должен владеть операциями мышления, уметь обобщать и выделять отдельные предметы. Выделять явления окружающего мира, уметь осуществлять самоконтроль. Важно положительное отношение к учению. Ребенок должен быть способен к саморегуляции поведения и проявлению волевых усилий.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менее важны навыки общения, развитая речь и крупная и мелкая моторика руки, зрительно-двигательная координация. Поэтому </a:t>
            </a:r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«готовность ребенка к </a:t>
            </a:r>
            <a:r>
              <a:rPr lang="ru-RU" sz="2400" b="1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школе</a:t>
            </a:r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это своего рода драгоценный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камень с огранкой, в котором каждая грань – это отдельная сторона развития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363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D7731A-6976-4AA7-91C7-4548DE95C437}"/>
              </a:ext>
            </a:extLst>
          </p:cNvPr>
          <p:cNvSpPr/>
          <p:nvPr/>
        </p:nvSpPr>
        <p:spPr>
          <a:xfrm>
            <a:off x="205273" y="158620"/>
            <a:ext cx="1186853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должен быть будущий первоклассник по ФГОС?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(ФГОС) дошкольного образования определяет «портрет» выпускника ДОУ, а следовательно и будущего первоклассника. Акцент со знаний и умений в нем смещен на уровень общей культуры, наличие качеств, «обеспечивающих социальную успешность». Таким представлен старший дошкольник, готовый к учебе в школе, в рекомендациях по ФГОС: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 развитый, овладевший основными культурно-гигиеническими навыками.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сформированы основные физические качества и потребность в двигательной активности.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выполняет доступные возрасту гигиенические процедуры, соблюдает элементарные правила здорового образа жизни.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Любознательный, активный, интересуется новым, неизвестным в окружающем мире.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Интересуется новым, неизвестным в окружающем мире (мире предметов и вещей, мире отношений и своем внутреннем мире).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Задает вопросы взрослому, любит экспериментировать.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самостоятельно действовать (в повседневной жизни, в различных видах детской деятельности).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 затруднений обращается за помощью к взрослому.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живое, заинтересованное участие в образовательном процессе.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767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E038AF-E58C-43E0-98DA-625EE2FC583E}"/>
              </a:ext>
            </a:extLst>
          </p:cNvPr>
          <p:cNvSpPr txBox="1"/>
          <p:nvPr/>
        </p:nvSpPr>
        <p:spPr>
          <a:xfrm>
            <a:off x="514351" y="102637"/>
            <a:ext cx="6511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Franklin Gothic Heavy" panose="020B0903020102020204" pitchFamily="34" charset="0"/>
              </a:rPr>
              <a:t>Школьная зрелость включает в себя</a:t>
            </a:r>
          </a:p>
          <a:p>
            <a:r>
              <a:rPr lang="ru-RU" sz="2400" dirty="0">
                <a:latin typeface="Franklin Gothic Heavy" panose="020B0903020102020204" pitchFamily="34" charset="0"/>
              </a:rPr>
              <a:t> несколько основных взаимодополняющих друг друга компонентов: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Физиологическая готовность;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подготовка;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Эмоционально-волевая зрелость;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Социально-личностная готовность.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2054" name="Picture 6" descr="http://alfaday.net/uploads/posts/2014-08/1407917859_43.jpg">
            <a:extLst>
              <a:ext uri="{FF2B5EF4-FFF2-40B4-BE49-F238E27FC236}">
                <a16:creationId xmlns:a16="http://schemas.microsoft.com/office/drawing/2014/main" id="{A7F558C7-BCC5-41AC-93A6-B065ADBE2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811" y="248526"/>
            <a:ext cx="4762500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chool11mar.at.ua/sc3.png">
            <a:extLst>
              <a:ext uri="{FF2B5EF4-FFF2-40B4-BE49-F238E27FC236}">
                <a16:creationId xmlns:a16="http://schemas.microsoft.com/office/drawing/2014/main" id="{A5F8BCD1-4601-4E8C-843B-EE4E72AE6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2" y="4216170"/>
            <a:ext cx="7456947" cy="221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15368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250</TotalTime>
  <Words>2584</Words>
  <Application>Microsoft Office PowerPoint</Application>
  <PresentationFormat>Широкоэкранный</PresentationFormat>
  <Paragraphs>216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Franklin Gothic Heavy</vt:lpstr>
      <vt:lpstr>Franklin Gothic Medium Cond</vt:lpstr>
      <vt:lpstr>Haettenschweiler</vt:lpstr>
      <vt:lpstr>Times New Roman</vt:lpstr>
      <vt:lpstr>Wingdings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Морозова</dc:creator>
  <cp:lastModifiedBy>Галина Морозова</cp:lastModifiedBy>
  <cp:revision>26</cp:revision>
  <dcterms:created xsi:type="dcterms:W3CDTF">2017-10-09T19:14:04Z</dcterms:created>
  <dcterms:modified xsi:type="dcterms:W3CDTF">2017-10-12T05:51:18Z</dcterms:modified>
</cp:coreProperties>
</file>