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6" r:id="rId12"/>
    <p:sldId id="267" r:id="rId13"/>
    <p:sldId id="265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C2F17A-4E82-4550-A969-EC68EBE7DB4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6186E2-A0C1-48C7-B70E-08F23C3F5B32}">
      <dgm:prSet phldrT="[Текст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accent6"/>
          </a:solidFill>
        </a:ln>
      </dgm:spPr>
      <dgm:t>
        <a:bodyPr/>
        <a:lstStyle/>
        <a:p>
          <a:r>
            <a:rPr lang="ru-RU" dirty="0" smtClean="0"/>
            <a:t>Использование различных форм работы, таких как экскурсии, прогулки, просмотр фильмов и презентаций, рассматривание иллюстраций, картин, репродукций и вырезок из газет.</a:t>
          </a:r>
          <a:endParaRPr lang="ru-RU" dirty="0"/>
        </a:p>
      </dgm:t>
    </dgm:pt>
    <dgm:pt modelId="{E80DCEE6-2F13-4FAA-8A9A-0F036B1A40C8}" type="parTrans" cxnId="{968E0D29-D6F5-4980-B2D1-F223E65265CA}">
      <dgm:prSet/>
      <dgm:spPr/>
      <dgm:t>
        <a:bodyPr/>
        <a:lstStyle/>
        <a:p>
          <a:endParaRPr lang="ru-RU"/>
        </a:p>
      </dgm:t>
    </dgm:pt>
    <dgm:pt modelId="{ABBC60F9-2F6B-4124-BDE3-12CE3FBDDBD7}" type="sibTrans" cxnId="{968E0D29-D6F5-4980-B2D1-F223E65265CA}">
      <dgm:prSet/>
      <dgm:spPr/>
      <dgm:t>
        <a:bodyPr/>
        <a:lstStyle/>
        <a:p>
          <a:endParaRPr lang="ru-RU"/>
        </a:p>
      </dgm:t>
    </dgm:pt>
    <dgm:pt modelId="{EC43AEE2-CB42-4990-94AF-FC1D16CFE950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Встречи со знаменитыми деятелями культуры, искусства, ветеранами родного города.</a:t>
          </a:r>
          <a:endParaRPr lang="ru-RU" dirty="0"/>
        </a:p>
      </dgm:t>
    </dgm:pt>
    <dgm:pt modelId="{F202567E-A3E6-4F6A-BF1D-309C0B4B5F8C}" type="parTrans" cxnId="{20E150FB-0892-43ED-8284-499627F0DE95}">
      <dgm:prSet/>
      <dgm:spPr/>
      <dgm:t>
        <a:bodyPr/>
        <a:lstStyle/>
        <a:p>
          <a:endParaRPr lang="ru-RU"/>
        </a:p>
      </dgm:t>
    </dgm:pt>
    <dgm:pt modelId="{E6264332-0522-48D6-9B8A-32AC4268D13D}" type="sibTrans" cxnId="{20E150FB-0892-43ED-8284-499627F0DE95}">
      <dgm:prSet/>
      <dgm:spPr/>
      <dgm:t>
        <a:bodyPr/>
        <a:lstStyle/>
        <a:p>
          <a:endParaRPr lang="ru-RU"/>
        </a:p>
      </dgm:t>
    </dgm:pt>
    <dgm:pt modelId="{B06BFBAF-FF9C-4322-98D8-09E68C65B064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Использование дидактических игр, заданий, игровых упражнений для закрепления материала.</a:t>
          </a:r>
          <a:endParaRPr lang="ru-RU" dirty="0"/>
        </a:p>
      </dgm:t>
    </dgm:pt>
    <dgm:pt modelId="{1A00E2CB-6803-42B9-9965-F413465E93AC}" type="parTrans" cxnId="{6A08F2FC-F22D-4B99-B171-5E5214CFF10F}">
      <dgm:prSet/>
      <dgm:spPr/>
      <dgm:t>
        <a:bodyPr/>
        <a:lstStyle/>
        <a:p>
          <a:endParaRPr lang="ru-RU"/>
        </a:p>
      </dgm:t>
    </dgm:pt>
    <dgm:pt modelId="{695D0792-43B8-4BEF-96CE-A7E18CEF4A5F}" type="sibTrans" cxnId="{6A08F2FC-F22D-4B99-B171-5E5214CFF10F}">
      <dgm:prSet/>
      <dgm:spPr/>
      <dgm:t>
        <a:bodyPr/>
        <a:lstStyle/>
        <a:p>
          <a:endParaRPr lang="ru-RU"/>
        </a:p>
      </dgm:t>
    </dgm:pt>
    <dgm:pt modelId="{84517CCF-2720-46D3-8FB6-F8A92166A744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Проведение тематических выставок, изготовление сувениров, альбомов, поделок.</a:t>
          </a:r>
          <a:endParaRPr lang="ru-RU" dirty="0"/>
        </a:p>
      </dgm:t>
    </dgm:pt>
    <dgm:pt modelId="{4CAC336A-2741-49D3-B98C-8C9B623D0E81}" type="parTrans" cxnId="{4FE4E3C6-9422-42A2-9600-9A7CA0975E71}">
      <dgm:prSet/>
      <dgm:spPr/>
      <dgm:t>
        <a:bodyPr/>
        <a:lstStyle/>
        <a:p>
          <a:endParaRPr lang="ru-RU"/>
        </a:p>
      </dgm:t>
    </dgm:pt>
    <dgm:pt modelId="{416FD3A8-92BD-4935-93AF-92B94FF27A49}" type="sibTrans" cxnId="{4FE4E3C6-9422-42A2-9600-9A7CA0975E71}">
      <dgm:prSet/>
      <dgm:spPr/>
      <dgm:t>
        <a:bodyPr/>
        <a:lstStyle/>
        <a:p>
          <a:endParaRPr lang="ru-RU"/>
        </a:p>
      </dgm:t>
    </dgm:pt>
    <dgm:pt modelId="{577999FB-E085-42AD-9730-3719F7AA8928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Музыкально-театрализованная деятельность.</a:t>
          </a:r>
          <a:endParaRPr lang="ru-RU" dirty="0"/>
        </a:p>
      </dgm:t>
    </dgm:pt>
    <dgm:pt modelId="{FD1858A8-B3BC-4D22-B288-C26D66ACA7A1}" type="parTrans" cxnId="{375B38D7-DD3B-4FD5-95A0-4508A2E79F7B}">
      <dgm:prSet/>
      <dgm:spPr/>
      <dgm:t>
        <a:bodyPr/>
        <a:lstStyle/>
        <a:p>
          <a:endParaRPr lang="ru-RU"/>
        </a:p>
      </dgm:t>
    </dgm:pt>
    <dgm:pt modelId="{CC696F3E-051E-4063-BFA8-46F4F6758156}" type="sibTrans" cxnId="{375B38D7-DD3B-4FD5-95A0-4508A2E79F7B}">
      <dgm:prSet/>
      <dgm:spPr/>
      <dgm:t>
        <a:bodyPr/>
        <a:lstStyle/>
        <a:p>
          <a:endParaRPr lang="ru-RU"/>
        </a:p>
      </dgm:t>
    </dgm:pt>
    <dgm:pt modelId="{3A7290DC-A1F2-4B88-9692-437E762A7CA6}" type="pres">
      <dgm:prSet presAssocID="{B8C2F17A-4E82-4550-A969-EC68EBE7DB4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CBD913-8D1F-4486-8256-6B0B6A0C0D09}" type="pres">
      <dgm:prSet presAssocID="{DD6186E2-A0C1-48C7-B70E-08F23C3F5B32}" presName="node" presStyleLbl="node1" presStyleIdx="0" presStyleCnt="5" custScaleX="319011" custScaleY="966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1EB83D-C4CA-4977-B5D1-43E5C50E9194}" type="pres">
      <dgm:prSet presAssocID="{ABBC60F9-2F6B-4124-BDE3-12CE3FBDDBD7}" presName="sibTrans" presStyleCnt="0"/>
      <dgm:spPr/>
    </dgm:pt>
    <dgm:pt modelId="{6C0F61A2-C431-4509-A8EB-595402D8716B}" type="pres">
      <dgm:prSet presAssocID="{EC43AEE2-CB42-4990-94AF-FC1D16CFE95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259C95-3602-46AA-BF88-A2FF5D87AFAB}" type="pres">
      <dgm:prSet presAssocID="{E6264332-0522-48D6-9B8A-32AC4268D13D}" presName="sibTrans" presStyleCnt="0"/>
      <dgm:spPr/>
    </dgm:pt>
    <dgm:pt modelId="{44D44403-C716-4EC7-8FD4-0A895B90E8B4}" type="pres">
      <dgm:prSet presAssocID="{84517CCF-2720-46D3-8FB6-F8A92166A74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603B99-DC16-42F9-9DC5-2AD72B5443D8}" type="pres">
      <dgm:prSet presAssocID="{416FD3A8-92BD-4935-93AF-92B94FF27A49}" presName="sibTrans" presStyleCnt="0"/>
      <dgm:spPr/>
    </dgm:pt>
    <dgm:pt modelId="{1A5982CA-B309-47FF-B5EB-0D6EAB87B70F}" type="pres">
      <dgm:prSet presAssocID="{B06BFBAF-FF9C-4322-98D8-09E68C65B06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689D9F-7CF5-4619-B3A5-0DF7BE6D189A}" type="pres">
      <dgm:prSet presAssocID="{695D0792-43B8-4BEF-96CE-A7E18CEF4A5F}" presName="sibTrans" presStyleCnt="0"/>
      <dgm:spPr/>
    </dgm:pt>
    <dgm:pt modelId="{F93783DB-B7C2-449F-B950-AAE47DD764EB}" type="pres">
      <dgm:prSet presAssocID="{577999FB-E085-42AD-9730-3719F7AA892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8E0D29-D6F5-4980-B2D1-F223E65265CA}" srcId="{B8C2F17A-4E82-4550-A969-EC68EBE7DB4A}" destId="{DD6186E2-A0C1-48C7-B70E-08F23C3F5B32}" srcOrd="0" destOrd="0" parTransId="{E80DCEE6-2F13-4FAA-8A9A-0F036B1A40C8}" sibTransId="{ABBC60F9-2F6B-4124-BDE3-12CE3FBDDBD7}"/>
    <dgm:cxn modelId="{E5B1677D-BB4C-458C-9A78-F2E008C2ADCB}" type="presOf" srcId="{EC43AEE2-CB42-4990-94AF-FC1D16CFE950}" destId="{6C0F61A2-C431-4509-A8EB-595402D8716B}" srcOrd="0" destOrd="0" presId="urn:microsoft.com/office/officeart/2005/8/layout/default"/>
    <dgm:cxn modelId="{B6DCB48F-25B7-4F17-B633-7E5AA0787DD7}" type="presOf" srcId="{84517CCF-2720-46D3-8FB6-F8A92166A744}" destId="{44D44403-C716-4EC7-8FD4-0A895B90E8B4}" srcOrd="0" destOrd="0" presId="urn:microsoft.com/office/officeart/2005/8/layout/default"/>
    <dgm:cxn modelId="{375B38D7-DD3B-4FD5-95A0-4508A2E79F7B}" srcId="{B8C2F17A-4E82-4550-A969-EC68EBE7DB4A}" destId="{577999FB-E085-42AD-9730-3719F7AA8928}" srcOrd="4" destOrd="0" parTransId="{FD1858A8-B3BC-4D22-B288-C26D66ACA7A1}" sibTransId="{CC696F3E-051E-4063-BFA8-46F4F6758156}"/>
    <dgm:cxn modelId="{9708867F-1C10-4F50-957B-AEAF750DBF65}" type="presOf" srcId="{577999FB-E085-42AD-9730-3719F7AA8928}" destId="{F93783DB-B7C2-449F-B950-AAE47DD764EB}" srcOrd="0" destOrd="0" presId="urn:microsoft.com/office/officeart/2005/8/layout/default"/>
    <dgm:cxn modelId="{3117D99B-ACBE-4A9F-86E5-C0DB04D9D62C}" type="presOf" srcId="{B06BFBAF-FF9C-4322-98D8-09E68C65B064}" destId="{1A5982CA-B309-47FF-B5EB-0D6EAB87B70F}" srcOrd="0" destOrd="0" presId="urn:microsoft.com/office/officeart/2005/8/layout/default"/>
    <dgm:cxn modelId="{4FE4E3C6-9422-42A2-9600-9A7CA0975E71}" srcId="{B8C2F17A-4E82-4550-A969-EC68EBE7DB4A}" destId="{84517CCF-2720-46D3-8FB6-F8A92166A744}" srcOrd="2" destOrd="0" parTransId="{4CAC336A-2741-49D3-B98C-8C9B623D0E81}" sibTransId="{416FD3A8-92BD-4935-93AF-92B94FF27A49}"/>
    <dgm:cxn modelId="{752C03FB-4DDF-4775-A434-3BCA5CA2F451}" type="presOf" srcId="{DD6186E2-A0C1-48C7-B70E-08F23C3F5B32}" destId="{6DCBD913-8D1F-4486-8256-6B0B6A0C0D09}" srcOrd="0" destOrd="0" presId="urn:microsoft.com/office/officeart/2005/8/layout/default"/>
    <dgm:cxn modelId="{20E150FB-0892-43ED-8284-499627F0DE95}" srcId="{B8C2F17A-4E82-4550-A969-EC68EBE7DB4A}" destId="{EC43AEE2-CB42-4990-94AF-FC1D16CFE950}" srcOrd="1" destOrd="0" parTransId="{F202567E-A3E6-4F6A-BF1D-309C0B4B5F8C}" sibTransId="{E6264332-0522-48D6-9B8A-32AC4268D13D}"/>
    <dgm:cxn modelId="{F5C8543A-B8E2-416D-86D0-3C8C5EFF5E73}" type="presOf" srcId="{B8C2F17A-4E82-4550-A969-EC68EBE7DB4A}" destId="{3A7290DC-A1F2-4B88-9692-437E762A7CA6}" srcOrd="0" destOrd="0" presId="urn:microsoft.com/office/officeart/2005/8/layout/default"/>
    <dgm:cxn modelId="{6A08F2FC-F22D-4B99-B171-5E5214CFF10F}" srcId="{B8C2F17A-4E82-4550-A969-EC68EBE7DB4A}" destId="{B06BFBAF-FF9C-4322-98D8-09E68C65B064}" srcOrd="3" destOrd="0" parTransId="{1A00E2CB-6803-42B9-9965-F413465E93AC}" sibTransId="{695D0792-43B8-4BEF-96CE-A7E18CEF4A5F}"/>
    <dgm:cxn modelId="{A649F3CC-A270-4747-B5BF-25647279A2FE}" type="presParOf" srcId="{3A7290DC-A1F2-4B88-9692-437E762A7CA6}" destId="{6DCBD913-8D1F-4486-8256-6B0B6A0C0D09}" srcOrd="0" destOrd="0" presId="urn:microsoft.com/office/officeart/2005/8/layout/default"/>
    <dgm:cxn modelId="{F94FD8DE-76BE-4ABB-851E-0A71CAE35C7C}" type="presParOf" srcId="{3A7290DC-A1F2-4B88-9692-437E762A7CA6}" destId="{9B1EB83D-C4CA-4977-B5D1-43E5C50E9194}" srcOrd="1" destOrd="0" presId="urn:microsoft.com/office/officeart/2005/8/layout/default"/>
    <dgm:cxn modelId="{ED03618A-D314-469C-B164-EC43201C0348}" type="presParOf" srcId="{3A7290DC-A1F2-4B88-9692-437E762A7CA6}" destId="{6C0F61A2-C431-4509-A8EB-595402D8716B}" srcOrd="2" destOrd="0" presId="urn:microsoft.com/office/officeart/2005/8/layout/default"/>
    <dgm:cxn modelId="{BCF400EE-6A80-401F-9542-4C895546B6E1}" type="presParOf" srcId="{3A7290DC-A1F2-4B88-9692-437E762A7CA6}" destId="{E3259C95-3602-46AA-BF88-A2FF5D87AFAB}" srcOrd="3" destOrd="0" presId="urn:microsoft.com/office/officeart/2005/8/layout/default"/>
    <dgm:cxn modelId="{68E2862C-718E-4D81-B17F-F45C0BC3048B}" type="presParOf" srcId="{3A7290DC-A1F2-4B88-9692-437E762A7CA6}" destId="{44D44403-C716-4EC7-8FD4-0A895B90E8B4}" srcOrd="4" destOrd="0" presId="urn:microsoft.com/office/officeart/2005/8/layout/default"/>
    <dgm:cxn modelId="{C00C8632-5A76-4465-8C26-232E65D58AE5}" type="presParOf" srcId="{3A7290DC-A1F2-4B88-9692-437E762A7CA6}" destId="{B2603B99-DC16-42F9-9DC5-2AD72B5443D8}" srcOrd="5" destOrd="0" presId="urn:microsoft.com/office/officeart/2005/8/layout/default"/>
    <dgm:cxn modelId="{F8AE3BE2-49C8-4DB3-8DAC-09B6C5AC0354}" type="presParOf" srcId="{3A7290DC-A1F2-4B88-9692-437E762A7CA6}" destId="{1A5982CA-B309-47FF-B5EB-0D6EAB87B70F}" srcOrd="6" destOrd="0" presId="urn:microsoft.com/office/officeart/2005/8/layout/default"/>
    <dgm:cxn modelId="{72198EAE-C1E7-46C7-90C3-2EF59D92B773}" type="presParOf" srcId="{3A7290DC-A1F2-4B88-9692-437E762A7CA6}" destId="{C4689D9F-7CF5-4619-B3A5-0DF7BE6D189A}" srcOrd="7" destOrd="0" presId="urn:microsoft.com/office/officeart/2005/8/layout/default"/>
    <dgm:cxn modelId="{1BD4059F-496C-4FDB-A047-08DD0F850E17}" type="presParOf" srcId="{3A7290DC-A1F2-4B88-9692-437E762A7CA6}" destId="{F93783DB-B7C2-449F-B950-AAE47DD764E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CBD913-8D1F-4486-8256-6B0B6A0C0D09}">
      <dsp:nvSpPr>
        <dsp:cNvPr id="0" name=""/>
        <dsp:cNvSpPr/>
      </dsp:nvSpPr>
      <dsp:spPr>
        <a:xfrm>
          <a:off x="18241" y="383756"/>
          <a:ext cx="7812388" cy="1420595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Использование различных форм работы, таких как экскурсии, прогулки, просмотр фильмов и презентаций, рассматривание иллюстраций, картин, репродукций и вырезок из газет.</a:t>
          </a:r>
          <a:endParaRPr lang="ru-RU" sz="1600" kern="1200" dirty="0"/>
        </a:p>
      </dsp:txBody>
      <dsp:txXfrm>
        <a:off x="18241" y="383756"/>
        <a:ext cx="7812388" cy="1420595"/>
      </dsp:txXfrm>
    </dsp:sp>
    <dsp:sp modelId="{6C0F61A2-C431-4509-A8EB-595402D8716B}">
      <dsp:nvSpPr>
        <dsp:cNvPr id="0" name=""/>
        <dsp:cNvSpPr/>
      </dsp:nvSpPr>
      <dsp:spPr>
        <a:xfrm>
          <a:off x="6131" y="2049245"/>
          <a:ext cx="2448940" cy="1469364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2">
              <a:shade val="75000"/>
              <a:satMod val="125000"/>
              <a:lumMod val="75000"/>
            </a:schemeClr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Встречи со знаменитыми деятелями культуры, искусства, ветеранами родного города.</a:t>
          </a:r>
          <a:endParaRPr lang="ru-RU" sz="1600" kern="1200" dirty="0"/>
        </a:p>
      </dsp:txBody>
      <dsp:txXfrm>
        <a:off x="6131" y="2049245"/>
        <a:ext cx="2448940" cy="1469364"/>
      </dsp:txXfrm>
    </dsp:sp>
    <dsp:sp modelId="{44D44403-C716-4EC7-8FD4-0A895B90E8B4}">
      <dsp:nvSpPr>
        <dsp:cNvPr id="0" name=""/>
        <dsp:cNvSpPr/>
      </dsp:nvSpPr>
      <dsp:spPr>
        <a:xfrm>
          <a:off x="2699965" y="2049245"/>
          <a:ext cx="2448940" cy="1469364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Проведение тематических выставок, изготовление сувениров, альбомов, поделок.</a:t>
          </a:r>
          <a:endParaRPr lang="ru-RU" sz="1600" kern="1200" dirty="0"/>
        </a:p>
      </dsp:txBody>
      <dsp:txXfrm>
        <a:off x="2699965" y="2049245"/>
        <a:ext cx="2448940" cy="1469364"/>
      </dsp:txXfrm>
    </dsp:sp>
    <dsp:sp modelId="{1A5982CA-B309-47FF-B5EB-0D6EAB87B70F}">
      <dsp:nvSpPr>
        <dsp:cNvPr id="0" name=""/>
        <dsp:cNvSpPr/>
      </dsp:nvSpPr>
      <dsp:spPr>
        <a:xfrm>
          <a:off x="5393800" y="2049245"/>
          <a:ext cx="2448940" cy="1469364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4">
              <a:shade val="75000"/>
              <a:satMod val="125000"/>
              <a:lumMod val="75000"/>
            </a:schemeClr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Использование дидактических игр, заданий, игровых упражнений для закрепления материала.</a:t>
          </a:r>
          <a:endParaRPr lang="ru-RU" sz="1600" kern="1200" dirty="0"/>
        </a:p>
      </dsp:txBody>
      <dsp:txXfrm>
        <a:off x="5393800" y="2049245"/>
        <a:ext cx="2448940" cy="1469364"/>
      </dsp:txXfrm>
    </dsp:sp>
    <dsp:sp modelId="{F93783DB-B7C2-449F-B950-AAE47DD764EB}">
      <dsp:nvSpPr>
        <dsp:cNvPr id="0" name=""/>
        <dsp:cNvSpPr/>
      </dsp:nvSpPr>
      <dsp:spPr>
        <a:xfrm>
          <a:off x="2699965" y="3763503"/>
          <a:ext cx="2448940" cy="1469364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3">
              <a:shade val="75000"/>
              <a:satMod val="125000"/>
              <a:lumMod val="75000"/>
            </a:schemeClr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Музыкально-театрализованная деятельность.</a:t>
          </a:r>
          <a:endParaRPr lang="ru-RU" sz="1600" kern="1200" dirty="0"/>
        </a:p>
      </dsp:txBody>
      <dsp:txXfrm>
        <a:off x="2699965" y="3763503"/>
        <a:ext cx="2448940" cy="14693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9148-4A47-49F4-9EC8-718E84AE8C05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A39E-E118-405F-96AF-8E22AC61876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9148-4A47-49F4-9EC8-718E84AE8C05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A39E-E118-405F-96AF-8E22AC6187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9148-4A47-49F4-9EC8-718E84AE8C05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A39E-E118-405F-96AF-8E22AC6187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9148-4A47-49F4-9EC8-718E84AE8C05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A39E-E118-405F-96AF-8E22AC61876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9148-4A47-49F4-9EC8-718E84AE8C05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A39E-E118-405F-96AF-8E22AC6187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9148-4A47-49F4-9EC8-718E84AE8C05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A39E-E118-405F-96AF-8E22AC61876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9148-4A47-49F4-9EC8-718E84AE8C05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A39E-E118-405F-96AF-8E22AC61876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9148-4A47-49F4-9EC8-718E84AE8C05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A39E-E118-405F-96AF-8E22AC6187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9148-4A47-49F4-9EC8-718E84AE8C05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A39E-E118-405F-96AF-8E22AC6187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9148-4A47-49F4-9EC8-718E84AE8C05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A39E-E118-405F-96AF-8E22AC6187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9148-4A47-49F4-9EC8-718E84AE8C05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A39E-E118-405F-96AF-8E22AC61876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2C39148-4A47-49F4-9EC8-718E84AE8C05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62A39E-E118-405F-96AF-8E22AC61876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10.wdp"/><Relationship Id="rId4" Type="http://schemas.openxmlformats.org/officeDocument/2006/relationships/image" Target="../media/image13.jpeg"/><Relationship Id="rId9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microsoft.com/office/2007/relationships/hdphoto" Target="../media/hdphoto16.wdp"/><Relationship Id="rId5" Type="http://schemas.openxmlformats.org/officeDocument/2006/relationships/image" Target="../media/image18.jpeg"/><Relationship Id="rId10" Type="http://schemas.openxmlformats.org/officeDocument/2006/relationships/image" Target="../media/image21.jpeg"/><Relationship Id="rId4" Type="http://schemas.microsoft.com/office/2007/relationships/hdphoto" Target="../media/hdphoto13.wdp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1867" y="5916641"/>
            <a:ext cx="6770613" cy="968743"/>
          </a:xfrm>
        </p:spPr>
        <p:txBody>
          <a:bodyPr>
            <a:noAutofit/>
          </a:bodyPr>
          <a:lstStyle/>
          <a:p>
            <a:pPr algn="r"/>
            <a:r>
              <a:rPr lang="ru-RU" sz="1600" i="1" dirty="0" smtClean="0">
                <a:solidFill>
                  <a:schemeClr val="tx1"/>
                </a:solidFill>
              </a:rPr>
              <a:t>Воспитатель высшей квалификационной</a:t>
            </a:r>
          </a:p>
          <a:p>
            <a:pPr algn="r"/>
            <a:r>
              <a:rPr lang="ru-RU" sz="1600" i="1" dirty="0" smtClean="0">
                <a:solidFill>
                  <a:schemeClr val="tx1"/>
                </a:solidFill>
              </a:rPr>
              <a:t> категории: </a:t>
            </a:r>
            <a:r>
              <a:rPr lang="ru-RU" sz="1600" i="1" dirty="0">
                <a:solidFill>
                  <a:schemeClr val="tx1"/>
                </a:solidFill>
              </a:rPr>
              <a:t>Винникова М.А.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-36512" y="620688"/>
            <a:ext cx="92890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Опыт работы </a:t>
            </a:r>
          </a:p>
          <a:p>
            <a:pPr algn="ctr"/>
            <a:r>
              <a:rPr lang="ru-RU" sz="4800" dirty="0" smtClean="0"/>
              <a:t>«Методические </a:t>
            </a:r>
            <a:r>
              <a:rPr lang="ru-RU" sz="4800" dirty="0"/>
              <a:t>особенности формирования представлений о малой Родине у старших дошкольников»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980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36712"/>
            <a:ext cx="903649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 проект «Кормушка для птиц»</a:t>
            </a: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 проекта: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групповой, информационно-творческий.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Закрепить представления дошкольников о зимующих птицах, их образе жизни, о связи с окружающей средой, роли человека в жизни птиц.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проекта: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(декабрь-январь 2024).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подготовительной  группы детского сада, воспитатели, родители.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проекта: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МБОУ СОШ №29 (ДО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Семицветик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»)Винникова М.А., Садыкова А.Ф.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88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01" b="13011"/>
          <a:stretch/>
        </p:blipFill>
        <p:spPr>
          <a:xfrm>
            <a:off x="251520" y="193010"/>
            <a:ext cx="2578911" cy="4320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80"/>
          <a:stretch/>
        </p:blipFill>
        <p:spPr>
          <a:xfrm>
            <a:off x="2838815" y="1400515"/>
            <a:ext cx="2310954" cy="4176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8" r="60500" b="39798"/>
          <a:stretch/>
        </p:blipFill>
        <p:spPr>
          <a:xfrm>
            <a:off x="6453713" y="1628800"/>
            <a:ext cx="2313710" cy="4128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07" t="23609" r="1342" b="-1009"/>
          <a:stretch/>
        </p:blipFill>
        <p:spPr>
          <a:xfrm>
            <a:off x="4788024" y="0"/>
            <a:ext cx="2239181" cy="3488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11560" y="5877272"/>
            <a:ext cx="8352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за синицей, снегирями, поползнем, дятлом, лазоревкой и другими зимующими птицами.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046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0" y="764704"/>
            <a:ext cx="3705535" cy="246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40968"/>
            <a:ext cx="2409732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183"/>
          <a:stretch/>
        </p:blipFill>
        <p:spPr>
          <a:xfrm rot="5400000">
            <a:off x="3259557" y="1390194"/>
            <a:ext cx="3519358" cy="2268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03" t="-204" r="27741" b="13675"/>
          <a:stretch/>
        </p:blipFill>
        <p:spPr>
          <a:xfrm rot="5400000">
            <a:off x="6097820" y="1320182"/>
            <a:ext cx="3511813" cy="2400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5"/>
          <a:stretch/>
        </p:blipFill>
        <p:spPr>
          <a:xfrm>
            <a:off x="5652120" y="2924944"/>
            <a:ext cx="2592288" cy="4036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11560" y="188640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этого проекта  в группе был организован конкурс кормушек для птиц с участием родителей.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507218"/>
            <a:ext cx="2211710" cy="2948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046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5940152" cy="3248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212976"/>
            <a:ext cx="5925045" cy="2666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259632" y="6021288"/>
            <a:ext cx="66967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Рисование, аппликация: «Птицы на кормушке</a:t>
            </a:r>
            <a:r>
              <a:rPr lang="ru-RU" i="1" dirty="0" smtClean="0"/>
              <a:t>»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72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738654"/>
            <a:ext cx="208792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02" y="116632"/>
            <a:ext cx="2583052" cy="3651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04664"/>
            <a:ext cx="2562634" cy="36352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45847"/>
            <a:ext cx="2595983" cy="37541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492896"/>
            <a:ext cx="2620001" cy="373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0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008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157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46607877"/>
              </p:ext>
            </p:extLst>
          </p:nvPr>
        </p:nvGraphicFramePr>
        <p:xfrm>
          <a:off x="611560" y="548680"/>
          <a:ext cx="784887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99592" y="260648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Методические особенности формирования представлений о малой Родине у старших дошкольников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719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480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872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97346"/>
            <a:ext cx="7632848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«Удивительное рядом»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(старшая логопедическая группа)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познавательно-исследовательский, творческий.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Воспитатели, дети подготовительной группы, родители.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участников проекта: дети 6-7 лет.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краткосрочный, групповой, практико-ориентированный.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организации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образовательные ситуации, непосредственная образовательная деятельность, игровая  и творческая деятельность, беседы.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проекта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целенаправленной и системной работы по расширению знаний детей о своём родном крае, местным достопримечательностям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Мытищинского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воспитывается любовь и уважение к малой Родине. Благодаря этому осуществляется комплексный подход к воспитанию детей в духе патриотизма.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72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B3F15B7-41E3-4BE1-9422-AE0F201BD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576" y="332656"/>
            <a:ext cx="7633251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51520" y="4653136"/>
            <a:ext cx="87849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проекта были использованы разные формы работы: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Рассказ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об истории развития города.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Рассматривание фотографий и беседа на тему «любимый город Мытищи».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Просмотр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слайдов,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видеоматериалов и презентаций, виртуальные экскурсии 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Мытищам и по Москве.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Беседа на тему «Екатерининский водопровод».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Рассматривание репродукций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72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7285"/>
            <a:ext cx="5088114" cy="3808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636912"/>
            <a:ext cx="5215944" cy="3903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508104" y="548680"/>
            <a:ext cx="36260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Лото «Наш город»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«Выложи герб из фрагментов»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«Где находится памятник?»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по городу».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72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5211651" cy="3908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199" y="2708920"/>
            <a:ext cx="5092120" cy="3819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580113" y="764704"/>
            <a:ext cx="3563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Экспериментальная деятельность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«Волшебница вода»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72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1902" y="512760"/>
            <a:ext cx="3888432" cy="2909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504DD01-572A-4331-B880-C38D17DF56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24" y="251875"/>
            <a:ext cx="3753766" cy="2817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7170" y="3517606"/>
            <a:ext cx="3564584" cy="2667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436096" y="4005064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Памятник самовару».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6872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12976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237123B-F3F4-4CDC-830A-A01E5462B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7" y="78657"/>
            <a:ext cx="5184576" cy="3879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004048" y="2300099"/>
            <a:ext cx="388843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праздничного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чаепития.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85600" y="3861048"/>
            <a:ext cx="438639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Картина -карта «Екатерининский водопровод»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72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</TotalTime>
  <Words>346</Words>
  <Application>Microsoft Office PowerPoint</Application>
  <PresentationFormat>Экран (4:3)</PresentationFormat>
  <Paragraphs>50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Марина</cp:lastModifiedBy>
  <cp:revision>15</cp:revision>
  <dcterms:created xsi:type="dcterms:W3CDTF">2024-02-18T10:28:52Z</dcterms:created>
  <dcterms:modified xsi:type="dcterms:W3CDTF">2024-02-28T06:14:30Z</dcterms:modified>
</cp:coreProperties>
</file>