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337" r:id="rId3"/>
    <p:sldId id="330" r:id="rId4"/>
    <p:sldId id="331" r:id="rId5"/>
    <p:sldId id="332" r:id="rId6"/>
    <p:sldId id="334" r:id="rId7"/>
    <p:sldId id="335" r:id="rId8"/>
    <p:sldId id="270" r:id="rId9"/>
    <p:sldId id="325" r:id="rId10"/>
    <p:sldId id="361" r:id="rId11"/>
    <p:sldId id="349" r:id="rId12"/>
    <p:sldId id="350" r:id="rId13"/>
    <p:sldId id="351" r:id="rId14"/>
    <p:sldId id="352" r:id="rId15"/>
    <p:sldId id="353" r:id="rId16"/>
    <p:sldId id="354" r:id="rId17"/>
    <p:sldId id="355" r:id="rId18"/>
    <p:sldId id="356" r:id="rId19"/>
    <p:sldId id="357" r:id="rId20"/>
    <p:sldId id="358" r:id="rId21"/>
    <p:sldId id="369" r:id="rId22"/>
    <p:sldId id="276" r:id="rId23"/>
    <p:sldId id="278" r:id="rId24"/>
    <p:sldId id="280" r:id="rId25"/>
    <p:sldId id="345" r:id="rId26"/>
    <p:sldId id="347" r:id="rId27"/>
    <p:sldId id="282" r:id="rId28"/>
    <p:sldId id="284" r:id="rId29"/>
    <p:sldId id="341" r:id="rId30"/>
    <p:sldId id="340" r:id="rId31"/>
    <p:sldId id="286" r:id="rId32"/>
    <p:sldId id="288" r:id="rId33"/>
    <p:sldId id="290" r:id="rId34"/>
    <p:sldId id="292" r:id="rId35"/>
    <p:sldId id="342" r:id="rId36"/>
    <p:sldId id="295" r:id="rId37"/>
    <p:sldId id="297" r:id="rId38"/>
    <p:sldId id="338" r:id="rId39"/>
    <p:sldId id="299" r:id="rId40"/>
    <p:sldId id="301" r:id="rId41"/>
    <p:sldId id="303" r:id="rId42"/>
    <p:sldId id="344" r:id="rId43"/>
    <p:sldId id="304" r:id="rId44"/>
    <p:sldId id="306" r:id="rId45"/>
    <p:sldId id="261" r:id="rId46"/>
    <p:sldId id="307" r:id="rId47"/>
    <p:sldId id="311" r:id="rId48"/>
    <p:sldId id="360" r:id="rId49"/>
    <p:sldId id="314" r:id="rId50"/>
    <p:sldId id="315" r:id="rId51"/>
    <p:sldId id="317" r:id="rId52"/>
    <p:sldId id="365" r:id="rId53"/>
    <p:sldId id="362" r:id="rId54"/>
    <p:sldId id="363" r:id="rId55"/>
    <p:sldId id="364" r:id="rId56"/>
    <p:sldId id="260" r:id="rId57"/>
    <p:sldId id="348" r:id="rId58"/>
    <p:sldId id="265" r:id="rId59"/>
    <p:sldId id="368" r:id="rId60"/>
    <p:sldId id="259" r:id="rId61"/>
    <p:sldId id="366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9" autoAdjust="0"/>
    <p:restoredTop sz="84952" autoAdjust="0"/>
  </p:normalViewPr>
  <p:slideViewPr>
    <p:cSldViewPr>
      <p:cViewPr>
        <p:scale>
          <a:sx n="68" d="100"/>
          <a:sy n="68" d="100"/>
        </p:scale>
        <p:origin x="-126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E8871-AF1C-491B-AC0F-C9AA79EC449D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BF7F14-3216-4EC6-8423-967EA32334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084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F7F14-3216-4EC6-8423-967EA32334F8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F7F14-3216-4EC6-8423-967EA32334F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260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1C8EC-B3EF-4D4C-84ED-ECB191BB0DD1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449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1C8EC-B3EF-4D4C-84ED-ECB191BB0DD1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023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1C8EC-B3EF-4D4C-84ED-ECB191BB0DD1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278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F7F14-3216-4EC6-8423-967EA32334F8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009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5.wdp"/><Relationship Id="rId4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jpeg"/><Relationship Id="rId4" Type="http://schemas.openxmlformats.org/officeDocument/2006/relationships/slide" Target="slide15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clipartpal.com/_thumbs/pd/open_face_book_blank_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9085323" cy="6359726"/>
          </a:xfrm>
          <a:prstGeom prst="rect">
            <a:avLst/>
          </a:prstGeom>
          <a:noFill/>
          <a:ln>
            <a:solidFill>
              <a:srgbClr val="FFC000">
                <a:alpha val="65000"/>
              </a:srgb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572000" y="476672"/>
            <a:ext cx="4183997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Устный журнал </a:t>
            </a:r>
          </a:p>
          <a:p>
            <a:pPr lvl="0" algn="ctr"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«Труд   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становится  радостью  человека»</a:t>
            </a:r>
            <a:r>
              <a:rPr lang="ru-RU" sz="3200" dirty="0"/>
              <a:t> </a:t>
            </a:r>
            <a:endParaRPr lang="ru-RU" sz="3200" dirty="0" smtClean="0"/>
          </a:p>
          <a:p>
            <a:pPr algn="ctr">
              <a:spcBef>
                <a:spcPct val="20000"/>
              </a:spcBef>
              <a:defRPr/>
            </a:pPr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(</a:t>
            </a: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по произведениям Евгения Пермяка)</a:t>
            </a:r>
          </a:p>
          <a:p>
            <a:pPr lvl="0" algn="ctr">
              <a:spcBef>
                <a:spcPct val="20000"/>
              </a:spcBef>
              <a:defRPr/>
            </a:pPr>
            <a:endParaRPr lang="ru-RU" sz="3200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0072" y="2708920"/>
            <a:ext cx="2531845" cy="2927747"/>
          </a:xfrm>
          <a:prstGeom prst="rect">
            <a:avLst/>
          </a:prstGeom>
        </p:spPr>
      </p:pic>
      <p:pic>
        <p:nvPicPr>
          <p:cNvPr id="9" name="Picture 2" descr="C:\Users\uzer\Desktop\-32-638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51185" t="7387" r="2603" b="8965"/>
          <a:stretch>
            <a:fillRect/>
          </a:stretch>
        </p:blipFill>
        <p:spPr bwMode="auto">
          <a:xfrm>
            <a:off x="777076" y="523940"/>
            <a:ext cx="3290868" cy="40001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Прямоугольник 4"/>
          <p:cNvSpPr/>
          <p:nvPr/>
        </p:nvSpPr>
        <p:spPr>
          <a:xfrm>
            <a:off x="179512" y="515719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Евгений</a:t>
            </a:r>
            <a:b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Андреевич Пермяк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464496" y="553000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Подготовили: воспитатели высшей квалификационной категории Винникова М.А. и Садыкова А.Ф.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clipartpal.com/_thumbs/pd/open_face_book_blank_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3609"/>
            <a:ext cx="9085323" cy="6359726"/>
          </a:xfrm>
          <a:prstGeom prst="rect">
            <a:avLst/>
          </a:prstGeom>
          <a:noFill/>
          <a:ln>
            <a:solidFill>
              <a:srgbClr val="FFC000">
                <a:alpha val="65000"/>
              </a:srgb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625189" y="304322"/>
            <a:ext cx="418399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     Евгений </a:t>
            </a:r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Андреевич Пермяк</a:t>
            </a: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 родился 31 октября 1902 года в городе Перми, на Урале. Написал более 200 книг. Сам любил трудиться и </a:t>
            </a:r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тема труда – главная</a:t>
            </a: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 тема в его </a:t>
            </a:r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произведениях</a:t>
            </a:r>
            <a:r>
              <a:rPr lang="ru-RU" sz="2000" dirty="0" smtClean="0"/>
              <a:t>.</a:t>
            </a:r>
            <a:endParaRPr lang="ru-RU" sz="2000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526" y="5072610"/>
            <a:ext cx="3312368" cy="707886"/>
          </a:xfrm>
          <a:prstGeom prst="rect">
            <a:avLst/>
          </a:prstGeom>
          <a:blipFill dpi="0" rotWithShape="1">
            <a:blip r:embed="rId3" cstate="print">
              <a:alphaModFix amt="30000"/>
            </a:blip>
            <a:srcRect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Евгений</a:t>
            </a:r>
            <a:b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Андреевич Пермяк</a:t>
            </a:r>
            <a:endParaRPr lang="ru-RU" sz="2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C:\Users\uzer\Desktop\-32-638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51185" t="7387" r="2603" b="8965"/>
          <a:stretch>
            <a:fillRect/>
          </a:stretch>
        </p:blipFill>
        <p:spPr bwMode="auto">
          <a:xfrm>
            <a:off x="777076" y="523940"/>
            <a:ext cx="3290868" cy="40001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89481" y="2424101"/>
            <a:ext cx="2552330" cy="295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8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clipartpal.com/_thumbs/pd/open_face_book_blank_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5323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3600400" cy="5040560"/>
          </a:xfrm>
        </p:spPr>
        <p:txBody>
          <a:bodyPr>
            <a:normAutofit/>
          </a:bodyPr>
          <a:lstStyle/>
          <a:p>
            <a:r>
              <a:rPr lang="ru-RU" sz="31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1 страница </a:t>
            </a:r>
            <a:br>
              <a:rPr lang="ru-RU" sz="31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журнала:</a:t>
            </a:r>
            <a:r>
              <a:rPr lang="ru-RU" sz="31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 </a:t>
            </a:r>
            <a:br>
              <a:rPr lang="ru-RU" sz="31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31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«Книга для ума – </a:t>
            </a:r>
            <a:br>
              <a:rPr lang="ru-RU" sz="31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что тёплый дождик для всходов»</a:t>
            </a:r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4851" r="7476" b="5900"/>
          <a:stretch/>
        </p:blipFill>
        <p:spPr>
          <a:xfrm>
            <a:off x="582221" y="188640"/>
            <a:ext cx="7920880" cy="612068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176464" y="332656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1 страница </a:t>
            </a:r>
            <a:b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журнала:</a:t>
            </a:r>
            <a:r>
              <a:rPr lang="ru-RU" sz="2800" dirty="0">
                <a:solidFill>
                  <a:srgbClr val="FF0000"/>
                </a:solidFill>
                <a:latin typeface="Monotype Corsiva" panose="03010101010201010101" pitchFamily="66" charset="0"/>
              </a:rPr>
              <a:t> </a:t>
            </a:r>
            <a:br>
              <a:rPr lang="ru-RU" sz="28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4601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clipartpal.com/_thumbs/pd/open_face_book_blank_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085323" cy="6359726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72"/>
          <a:stretch/>
        </p:blipFill>
        <p:spPr>
          <a:xfrm>
            <a:off x="488196" y="464728"/>
            <a:ext cx="4244960" cy="61556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076056" y="1250891"/>
            <a:ext cx="23762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Отец Славика был агроном. </a:t>
            </a:r>
            <a:endParaRPr lang="ru-RU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 </a:t>
            </a: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6 лет Славик тоже захотел выращивать пшеницу.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EFF6C2"/>
              </a:clrFrom>
              <a:clrTo>
                <a:srgbClr val="EFF6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62"/>
          <a:stretch/>
        </p:blipFill>
        <p:spPr>
          <a:xfrm>
            <a:off x="7263088" y="620688"/>
            <a:ext cx="1165773" cy="541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6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clipartpal.com/_thumbs/pd/open_face_book_blank_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8677" y="620688"/>
            <a:ext cx="9085323" cy="6359726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b="51009"/>
          <a:stretch/>
        </p:blipFill>
        <p:spPr>
          <a:xfrm>
            <a:off x="1479150" y="980728"/>
            <a:ext cx="5065436" cy="34950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81057" y="4762500"/>
            <a:ext cx="22322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Мальчик </a:t>
            </a: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засеял зерном один квадратный метр земли под окном. Он пропалывал всходы, поливал их из лейки.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EFF6C2"/>
              </a:clrFrom>
              <a:clrTo>
                <a:srgbClr val="EFF6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62"/>
          <a:stretch/>
        </p:blipFill>
        <p:spPr>
          <a:xfrm>
            <a:off x="6858147" y="890488"/>
            <a:ext cx="1165773" cy="541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5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clipartpal.com/_thumbs/pd/open_face_book_blank_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8677" y="141125"/>
            <a:ext cx="9085323" cy="6359726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3"/>
          <a:stretch/>
        </p:blipFill>
        <p:spPr>
          <a:xfrm>
            <a:off x="442989" y="378275"/>
            <a:ext cx="3962265" cy="5400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437914" y="1900713"/>
            <a:ext cx="1925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Молотили Славик и папа пшеницу на столе. Карандашами выбивали из колосьев зерна.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EFF6C2"/>
              </a:clrFrom>
              <a:clrTo>
                <a:srgbClr val="EFF6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62"/>
          <a:stretch/>
        </p:blipFill>
        <p:spPr>
          <a:xfrm>
            <a:off x="7279110" y="332656"/>
            <a:ext cx="1165773" cy="541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6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clipartpal.com/_thumbs/pd/open_face_book_blank_T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3E1D5"/>
              </a:clrFrom>
              <a:clrTo>
                <a:srgbClr val="E3E1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085323" cy="6359726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" r="50891" b="32191"/>
          <a:stretch/>
        </p:blipFill>
        <p:spPr>
          <a:xfrm>
            <a:off x="500921" y="620975"/>
            <a:ext cx="3816423" cy="367240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156682" y="2048295"/>
            <a:ext cx="2358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На следующую весну Слава посеял только самые крупные зерна. Урожай был отличный.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EFF6C2"/>
              </a:clrFrom>
              <a:clrTo>
                <a:srgbClr val="EFF6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62"/>
          <a:stretch/>
        </p:blipFill>
        <p:spPr>
          <a:xfrm>
            <a:off x="7263088" y="731591"/>
            <a:ext cx="1165773" cy="541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3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clipartpal.com/_thumbs/pd/open_face_book_blank_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3079" y="99812"/>
            <a:ext cx="9085323" cy="6359726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5" t="27847" r="893" b="354"/>
          <a:stretch/>
        </p:blipFill>
        <p:spPr>
          <a:xfrm>
            <a:off x="5091111" y="404664"/>
            <a:ext cx="3757748" cy="367240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80941" y="1020289"/>
            <a:ext cx="349846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Каждый год Слава и его школьные товарищи засевали поле на пришкольном участке. Семена отбирали руками самые крупные и чистые. На пятый год Слава и его товарищи посеяли свои семена уже на колхозном поле. Богатый урожай молотили на колхозном току. Скоро Славиным зерном засевали свои поля и другие колхозы. За новыми семенами приезжали издалека, потому что они давали отличный урожай. </a:t>
            </a:r>
          </a:p>
        </p:txBody>
      </p:sp>
    </p:spTree>
    <p:extLst>
      <p:ext uri="{BB962C8B-B14F-4D97-AF65-F5344CB8AC3E}">
        <p14:creationId xmlns:p14="http://schemas.microsoft.com/office/powerpoint/2010/main" val="371874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1880" y="734534"/>
            <a:ext cx="35387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Новый сорт пшеницы назвали «Славка». Он так назван по имени мальчика, который собрал отличные семена у себя под окном.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0"/>
          <a:stretch/>
        </p:blipFill>
        <p:spPr>
          <a:xfrm>
            <a:off x="467544" y="316625"/>
            <a:ext cx="3133725" cy="49438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EFF6C2"/>
              </a:clrFrom>
              <a:clrTo>
                <a:srgbClr val="EFF6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62"/>
          <a:stretch/>
        </p:blipFill>
        <p:spPr>
          <a:xfrm>
            <a:off x="7502341" y="527720"/>
            <a:ext cx="1165773" cy="541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9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clipartpal.com/_thumbs/pd/open_face_book_blank_T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3E1D5"/>
              </a:clrFrom>
              <a:clrTo>
                <a:srgbClr val="E3E1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085323" cy="6359726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836712"/>
            <a:ext cx="376510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Воспитатель</a:t>
            </a:r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 </a:t>
            </a: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Какие качества помогли Славке вырастить хорошую </a:t>
            </a:r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пшеницу?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Правильно, ребята, трудолюбие. Трудолюбие – это любовь к труду, к тому, что вам нравится делать.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Мальчик </a:t>
            </a:r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вырастил </a:t>
            </a:r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новый сорт </a:t>
            </a:r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пшеницы </a:t>
            </a: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и продолжил расширять свои знания в этой профессии из книг, которые влияют на читающего человека, как тёплый дождик на всходы.</a:t>
            </a:r>
          </a:p>
          <a:p>
            <a:endParaRPr lang="ru-RU" sz="2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EFF6C2"/>
              </a:clrFrom>
              <a:clrTo>
                <a:srgbClr val="EFF6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62"/>
          <a:stretch/>
        </p:blipFill>
        <p:spPr>
          <a:xfrm>
            <a:off x="1691680" y="548680"/>
            <a:ext cx="1165773" cy="541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3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clipartpal.com/_thumbs/pd/open_face_book_blank_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5323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48064" y="404664"/>
            <a:ext cx="3826768" cy="45651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          </a:t>
            </a:r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Перед этой пашней</a:t>
            </a:r>
            <a:b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Шапку скинь, сынок! </a:t>
            </a:r>
            <a:b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Видишь, пробивается</a:t>
            </a:r>
            <a:b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Хлебный стебелёк.</a:t>
            </a:r>
            <a:b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Сколько в это зёрнышко</a:t>
            </a:r>
            <a:b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Вложено труда,</a:t>
            </a:r>
            <a:b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Знает только солнышко,</a:t>
            </a:r>
            <a:b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Ветер да вода!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EFF6C2"/>
              </a:clrFrom>
              <a:clrTo>
                <a:srgbClr val="EFF6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62"/>
          <a:stretch/>
        </p:blipFill>
        <p:spPr>
          <a:xfrm>
            <a:off x="1691680" y="720080"/>
            <a:ext cx="1165773" cy="54178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EFF6C2"/>
              </a:clrFrom>
              <a:clrTo>
                <a:srgbClr val="EFF6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60500" r="46062" b="3800"/>
          <a:stretch/>
        </p:blipFill>
        <p:spPr>
          <a:xfrm>
            <a:off x="5508104" y="3961656"/>
            <a:ext cx="2846434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6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clipartpal.com/_thumbs/pd/open_face_book_blank_T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08520" y="103031"/>
            <a:ext cx="9085323" cy="635972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60140" y="1115222"/>
            <a:ext cx="4572000" cy="304237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605"/>
              </a:spcAft>
            </a:pP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 на свете </a:t>
            </a:r>
            <a:endParaRPr lang="ru-RU" sz="2400" dirty="0" smtClean="0">
              <a:solidFill>
                <a:srgbClr val="FF0000"/>
              </a:solidFill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05"/>
              </a:spcAft>
            </a:pP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самый главный,</a:t>
            </a:r>
            <a:b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Самый добрый, </a:t>
            </a:r>
          </a:p>
          <a:p>
            <a:pPr>
              <a:lnSpc>
                <a:spcPct val="115000"/>
              </a:lnSpc>
              <a:spcAft>
                <a:spcPts val="605"/>
              </a:spcAft>
            </a:pP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самый славный</a:t>
            </a: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 он?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его зовут?</a:t>
            </a: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solidFill>
                <a:srgbClr val="FF0000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84" r="6827"/>
          <a:stretch/>
        </p:blipFill>
        <p:spPr>
          <a:xfrm>
            <a:off x="4610352" y="303811"/>
            <a:ext cx="3674608" cy="3831312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388641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clipartpal.com/_thumbs/pd/open_face_book_blank_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8677" y="188640"/>
            <a:ext cx="9085323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7295" y="476672"/>
            <a:ext cx="3240360" cy="446449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2 страница </a:t>
            </a:r>
            <a:b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журнала: </a:t>
            </a:r>
            <a:b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«Дерево ценят по плодам,</a:t>
            </a:r>
            <a:b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а человека – по делам»</a:t>
            </a:r>
            <a:endParaRPr lang="ru-RU" sz="28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clrChange>
              <a:clrFrom>
                <a:srgbClr val="FFFFF1"/>
              </a:clrFrom>
              <a:clrTo>
                <a:srgbClr val="FFFF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908720"/>
            <a:ext cx="4492352" cy="5157220"/>
          </a:xfrm>
        </p:spPr>
      </p:pic>
    </p:spTree>
    <p:extLst>
      <p:ext uri="{BB962C8B-B14F-4D97-AF65-F5344CB8AC3E}">
        <p14:creationId xmlns:p14="http://schemas.microsoft.com/office/powerpoint/2010/main" val="120436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clipartpal.com/_thumbs/pd/open_face_book_blank_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38" y="260648"/>
            <a:ext cx="9085323" cy="6359726"/>
          </a:xfrm>
          <a:prstGeom prst="rect">
            <a:avLst/>
          </a:prstGeom>
          <a:noFill/>
        </p:spPr>
      </p:pic>
      <p:pic>
        <p:nvPicPr>
          <p:cNvPr id="9" name="Объект 3" descr="девочка с лопатой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5748">
            <a:off x="718903" y="2681581"/>
            <a:ext cx="2225258" cy="35741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10019" y="349277"/>
            <a:ext cx="3600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Воспитатель:</a:t>
            </a:r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 </a:t>
            </a: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Какие рассказы Е. Пермяка можно отнести к данной половице? </a:t>
            </a:r>
            <a:b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Дети  </a:t>
            </a: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Рассказы «Пичугин мост», «Смородинка», «Чужая калитка», «Торопливый ножик», «Как Маша стала большой». 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05256" y="2194504"/>
            <a:ext cx="2628734" cy="35931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804" y="620688"/>
            <a:ext cx="2378057" cy="376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clipartpal.com/_thumbs/pd/open_face_book_blank_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8677" y="260648"/>
            <a:ext cx="9085323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8064" y="620688"/>
            <a:ext cx="3538736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200" dirty="0">
                <a:solidFill>
                  <a:srgbClr val="FF0000"/>
                </a:solidFill>
                <a:latin typeface="Monotype Corsiva" panose="03010101010201010101" pitchFamily="66" charset="0"/>
              </a:rPr>
              <a:t>По пути в школу ребята любили разговаривать о подвигах.</a:t>
            </a:r>
            <a:br>
              <a:rPr lang="ru-RU" sz="22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200" dirty="0">
                <a:solidFill>
                  <a:srgbClr val="FF0000"/>
                </a:solidFill>
                <a:latin typeface="Monotype Corsiva" panose="03010101010201010101" pitchFamily="66" charset="0"/>
              </a:rPr>
              <a:t>— Хорошо бы, — говорит один, — на пожаре ребёнка спасти!</a:t>
            </a:r>
            <a:br>
              <a:rPr lang="ru-RU" sz="22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200" dirty="0">
                <a:solidFill>
                  <a:srgbClr val="FF0000"/>
                </a:solidFill>
                <a:latin typeface="Monotype Corsiva" panose="03010101010201010101" pitchFamily="66" charset="0"/>
              </a:rPr>
              <a:t>— Даже самую большую щуку поймать — и то хорошо, — мечтает второй. — Сразу про тебя узнают.</a:t>
            </a:r>
            <a:br>
              <a:rPr lang="ru-RU" sz="22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200" dirty="0">
                <a:solidFill>
                  <a:srgbClr val="FF0000"/>
                </a:solidFill>
                <a:latin typeface="Monotype Corsiva" panose="03010101010201010101" pitchFamily="66" charset="0"/>
              </a:rPr>
              <a:t>— Лучше всего на Луну полететь, — говорит третий мальчик. — Тогда уж во всех странах будут знать.</a:t>
            </a:r>
            <a:br>
              <a:rPr lang="ru-RU" sz="22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200" dirty="0">
                <a:solidFill>
                  <a:srgbClr val="FF0000"/>
                </a:solidFill>
                <a:latin typeface="Monotype Corsiva" panose="03010101010201010101" pitchFamily="66" charset="0"/>
              </a:rPr>
              <a:t>А Сема Пичугин ни о чём таком не думал. Он рос мальчиком тихим и молчаливым.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46" t="4200" r="5663" b="6551"/>
          <a:stretch/>
        </p:blipFill>
        <p:spPr>
          <a:xfrm>
            <a:off x="107504" y="548680"/>
            <a:ext cx="4752529" cy="61206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9184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365104"/>
            <a:ext cx="8075240" cy="23762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Как и все ребята, Сема любил ходить в школу короткой дорогой через речку </a:t>
            </a:r>
            <a:r>
              <a:rPr lang="ru-RU" sz="24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Быстрянку</a:t>
            </a: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. П</a:t>
            </a: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ерескакивать </a:t>
            </a: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через неё было очень трудно. В прошлом году один школьник не доскочил до того берега и сорвался. В больнице даже лежал. А этой зимой две девочки переходили речку по первому льду и оступились. </a:t>
            </a:r>
            <a:r>
              <a:rPr lang="ru-RU" sz="2400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Повымокли</a:t>
            </a:r>
            <a:endParaRPr lang="ru-RU" dirty="0"/>
          </a:p>
        </p:txBody>
      </p:sp>
      <p:pic>
        <p:nvPicPr>
          <p:cNvPr id="4" name="Объект 3" descr="школьницы перепрыгивают ручей"/>
          <p:cNvPicPr>
            <a:picLocks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640"/>
            <a:ext cx="5904656" cy="4032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800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332656"/>
            <a:ext cx="4834880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Ребятам запретили ходить короткой дорогой. А как длинной пойдёшь, когда короткая есть!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Вот и задумал Сема Пичугин старую ветлу с этого берега на тот уронить. Топор у него был хороший. Дедушкой </a:t>
            </a:r>
            <a:r>
              <a:rPr lang="ru-RU" sz="24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точённый</a:t>
            </a: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. И стал он рубить им ветлу.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Нелёгким оказалось это дело. Уж очень была толста ветла. Вдвоём не обхватишь. Только на второй день рухнуло дерево. Рухнуло и легло через речку.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sz="2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 descr="школьницы перепрыгивают ручей"/>
          <p:cNvPicPr>
            <a:picLocks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826"/>
            <a:ext cx="3384376" cy="6552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771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4834880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 Теперь </a:t>
            </a: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нужно было обрубить </a:t>
            </a: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ветви</a:t>
            </a: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EEF2FD"/>
              </a:clrFrom>
              <a:clrTo>
                <a:srgbClr val="EEF2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7" t="39416"/>
          <a:stretch/>
        </p:blipFill>
        <p:spPr>
          <a:xfrm>
            <a:off x="2555776" y="1124744"/>
            <a:ext cx="4697041" cy="433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5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-99392"/>
            <a:ext cx="7704856" cy="3024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Решил Сема приладить </a:t>
            </a:r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перильца.</a:t>
            </a: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Дед помог.</a:t>
            </a:r>
            <a:b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Теперь </a:t>
            </a: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не только ребята, но и все </a:t>
            </a:r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жители </a:t>
            </a: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стали ходить из села в село короткой дорогой. Чуть кто в обход пойдёт, ему обязательно скажут:</a:t>
            </a:r>
            <a:b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— Да куда ты идёшь за семь вёрст киселя хлебать! Иди прямиком через Пичугин мост.</a:t>
            </a:r>
          </a:p>
          <a:p>
            <a:endParaRPr lang="ru-RU" sz="2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348880"/>
            <a:ext cx="6142329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77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16632"/>
            <a:ext cx="7427168" cy="1944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Так и стали его называть Семиной фамилией — Пичугин мост. </a:t>
            </a:r>
            <a:endParaRPr lang="ru-RU" sz="2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 descr="школьники переходят ручей по мосту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028706" cy="5256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722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8144" y="260648"/>
            <a:ext cx="260263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Вскоре  стали строить шоссейную дорогу через речку </a:t>
            </a:r>
            <a:r>
              <a:rPr lang="ru-RU" sz="20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Быстрянку</a:t>
            </a: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, по той самой короткой тропинке, по которой ребята бегали в школу.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Большой </a:t>
            </a: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мост возвели. </a:t>
            </a:r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Но </a:t>
            </a: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его все по-старому называют — Пичугин мост. </a:t>
            </a:r>
            <a:endParaRPr lang="ru-RU" dirty="0"/>
          </a:p>
        </p:txBody>
      </p:sp>
      <p:pic>
        <p:nvPicPr>
          <p:cNvPr id="5" name="Объект 3" descr="машина едет по мосту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88640"/>
            <a:ext cx="5914628" cy="54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132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3816424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Маленькая Маша очень хотела вырасти. Очень. А как это сделать, она не знала. </a:t>
            </a:r>
            <a:endParaRPr lang="ru-RU" dirty="0"/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40" r="13040"/>
          <a:stretch/>
        </p:blipFill>
        <p:spPr>
          <a:xfrm>
            <a:off x="4572000" y="187499"/>
            <a:ext cx="4429146" cy="599189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9849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clipartpal.com/_thumbs/pd/open_face_book_blank_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8677" y="-45579"/>
            <a:ext cx="9085323" cy="635972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27584" y="1373777"/>
            <a:ext cx="4572000" cy="9417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605"/>
              </a:spcAft>
            </a:pP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Ну</a:t>
            </a: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конечно,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 труд!</a:t>
            </a:r>
            <a:endParaRPr lang="ru-RU" sz="2400" dirty="0">
              <a:solidFill>
                <a:srgbClr val="FF0000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1" y="292612"/>
            <a:ext cx="5832649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9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236952"/>
            <a:ext cx="447484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Всё </a:t>
            </a: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перепробовала. И в маминых туфлях ходила. И в бабушкином капоте </a:t>
            </a: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сидела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2304"/>
            <a:ext cx="5463886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3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188640"/>
            <a:ext cx="447484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И </a:t>
            </a: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причёску, как у тети Кати, делала. И бусы примеряла. И часы на руку надевала. 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Ничего не получалось. Только смеялись над ней да подшучивали.</a:t>
            </a:r>
          </a:p>
          <a:p>
            <a:endParaRPr lang="ru-RU" dirty="0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FFE"/>
              </a:clrFrom>
              <a:clrTo>
                <a:srgbClr val="FB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6045912" cy="492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3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29626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Один раз как-то Маша вздумала пол подметать. И подмела. Да так хорошо подмела, что даже мама удивилась: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— Машенька! Да неужели ты у нас большая становишься?</a:t>
            </a:r>
          </a:p>
        </p:txBody>
      </p:sp>
      <p:pic>
        <p:nvPicPr>
          <p:cNvPr id="4" name="Объект 3" descr="девочка Маша подметает пол а мама шьет"/>
          <p:cNvPicPr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6632"/>
            <a:ext cx="5084446" cy="6654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9069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3250704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А когда Маша чисто-начисто вымыла посуду да сухо-насухо вытерла её, тогда не только мама, но и отец удивился. Удивился и при всех за столом сказал: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— Мы и не заметили, как у нас Мария выросла. Не только пол метёт, но и посуду моет.</a:t>
            </a:r>
          </a:p>
          <a:p>
            <a:endParaRPr lang="ru-RU" dirty="0"/>
          </a:p>
        </p:txBody>
      </p:sp>
      <p:pic>
        <p:nvPicPr>
          <p:cNvPr id="4" name="Объект 3" descr="девочка Маша моет и протирает посуду а щенок под столом"/>
          <p:cNvPicPr>
            <a:picLocks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2656"/>
            <a:ext cx="4622122" cy="6264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374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5536" y="260648"/>
            <a:ext cx="25922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Теперь все маленькую Машу называют большой. И она себя взрослой чувствует, хотя и ходит в своих крошечных туфельках и в коротеньком платьице. Без причёски. Без бус. Без часов.</a:t>
            </a:r>
          </a:p>
          <a:p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Не они, видно, маленьких большими делают</a:t>
            </a: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.</a:t>
            </a:r>
            <a:endParaRPr lang="ru-RU" sz="2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 descr="Как Маша стала большой"/>
          <p:cNvPicPr>
            <a:picLocks noGrp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DFCFA"/>
              </a:clrFrom>
              <a:clrTo>
                <a:srgbClr val="FDFC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/>
          <a:stretch/>
        </p:blipFill>
        <p:spPr bwMode="auto">
          <a:xfrm>
            <a:off x="3923928" y="258562"/>
            <a:ext cx="4999902" cy="6381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465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6136" y="332657"/>
            <a:ext cx="2890664" cy="144016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Танюша </a:t>
            </a: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много слышала о черенках, а что это такое — не знала.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sz="2400" dirty="0"/>
          </a:p>
        </p:txBody>
      </p:sp>
      <p:pic>
        <p:nvPicPr>
          <p:cNvPr id="5" name="Объект 3" descr="девочка с лопатой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4824536" cy="6552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76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0655" y="0"/>
            <a:ext cx="8363272" cy="1440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Однажды отец принёс пучок зелёных прутиков и сказал: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— Это смородиновые черенки. Будем, Танюша, смородину сажать.</a:t>
            </a: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10" y="1772816"/>
            <a:ext cx="8512530" cy="437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3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3960440" cy="640871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— </a:t>
            </a: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Как же из этих палочек вырастет </a:t>
            </a:r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смородина?</a:t>
            </a: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А отец отвечает:</a:t>
            </a:r>
            <a:b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— </a:t>
            </a:r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Из нижних почек пойдут корешки. А вот из </a:t>
            </a:r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верхней вырастет куст</a:t>
            </a: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.</a:t>
            </a:r>
            <a:b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Не верилось Танюше, что маленькая почка может стать большим кустом. И решила проверить. Сама решила смородинку вырастить. В палисаднике. Перед избой, под самыми окнами. А там лопухи с репейником росли. Да такие цепкие, что и не сразу выполешь их.</a:t>
            </a:r>
            <a:b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 descr="девочка Танюша с орсточком"/>
          <p:cNvPicPr>
            <a:picLocks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6632"/>
            <a:ext cx="3164336" cy="6480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786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2080" y="332656"/>
            <a:ext cx="324036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sz="2600" dirty="0">
                <a:solidFill>
                  <a:srgbClr val="FF0000"/>
                </a:solidFill>
                <a:latin typeface="Monotype Corsiva" panose="03010101010201010101" pitchFamily="66" charset="0"/>
              </a:rPr>
              <a:t>Бабушка помогла. Повыдергали они лопухи да репейники, и принялась Танюша землю вскапывать. Нелёгкая это </a:t>
            </a:r>
            <a:r>
              <a:rPr lang="ru-RU" sz="2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работа</a:t>
            </a:r>
            <a:r>
              <a:rPr lang="ru-RU" sz="2600" dirty="0">
                <a:solidFill>
                  <a:srgbClr val="FF0000"/>
                </a:solidFill>
                <a:latin typeface="Monotype Corsiva" panose="03010101010201010101" pitchFamily="66" charset="0"/>
              </a:rPr>
              <a:t>,</a:t>
            </a:r>
            <a:r>
              <a:rPr lang="ru-RU" sz="2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комья </a:t>
            </a:r>
            <a:r>
              <a:rPr lang="ru-RU" sz="2600" dirty="0">
                <a:solidFill>
                  <a:srgbClr val="FF0000"/>
                </a:solidFill>
                <a:latin typeface="Monotype Corsiva" panose="03010101010201010101" pitchFamily="66" charset="0"/>
              </a:rPr>
              <a:t>твёрдые.</a:t>
            </a:r>
          </a:p>
          <a:p>
            <a:endParaRPr lang="ru-RU" dirty="0"/>
          </a:p>
        </p:txBody>
      </p:sp>
      <p:pic>
        <p:nvPicPr>
          <p:cNvPr id="4" name="Объект 3" descr="девочка Танюша и бабушка сажают смородину"/>
          <p:cNvPicPr>
            <a:picLocks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" y="44624"/>
            <a:ext cx="4837920" cy="67687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117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2016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Разметила </a:t>
            </a: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Таня шнурком и колышками вскопанную землю. Всё сделала, как отец велел, и посадила рядками смородиновые черенки. Посадила и принялась ждать.</a:t>
            </a:r>
          </a:p>
          <a:p>
            <a:endParaRPr lang="ru-RU" sz="2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 descr="девочка Танюша сажает смородину натягивает веревочку"/>
          <p:cNvPicPr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479" y="2346177"/>
            <a:ext cx="6701730" cy="43444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524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clipartpal.com/_thumbs/pd/open_face_book_blank_T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08520" y="103031"/>
            <a:ext cx="9085323" cy="635972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43608" y="875924"/>
            <a:ext cx="4572000" cy="304237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605"/>
              </a:spcAft>
            </a:pP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 на свете </a:t>
            </a:r>
            <a:endParaRPr lang="ru-RU" sz="2400" dirty="0" smtClean="0">
              <a:solidFill>
                <a:srgbClr val="FF0000"/>
              </a:solidFill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05"/>
              </a:spcAft>
            </a:pP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самый умный,</a:t>
            </a: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Самый </a:t>
            </a: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старый</a:t>
            </a: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400" dirty="0" smtClean="0">
              <a:solidFill>
                <a:srgbClr val="FF0000"/>
              </a:solidFill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05"/>
              </a:spcAft>
            </a:pP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самый юный</a:t>
            </a: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 он?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его зовут?</a:t>
            </a: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solidFill>
                <a:srgbClr val="FF0000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84" r="6827"/>
          <a:stretch/>
        </p:blipFill>
        <p:spPr>
          <a:xfrm>
            <a:off x="4783592" y="303811"/>
            <a:ext cx="3674608" cy="3831312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178502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0466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 </a:t>
            </a: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осени из </a:t>
            </a: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ростков </a:t>
            </a: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поднялись небольшие кустики. А ещё через год они зацвели и дали первые ягоды. По маленькой горсточке с каждого куста.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Объект 3" descr="девочка Танюша собирает смородину в лукошко"/>
          <p:cNvPicPr>
            <a:picLocks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060848"/>
            <a:ext cx="423779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021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60649"/>
            <a:ext cx="8229600" cy="1728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Довольна Таня, что сама смородину вырастила. И люди радуются, глядя на девочку: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— Вот какая хорошая «смородинка» у </a:t>
            </a:r>
            <a:r>
              <a:rPr lang="ru-RU" sz="24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Калинниковых</a:t>
            </a: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 растёт. Настойчивая. Работящая. Черноглазая, с белой ленточкой в косе</a:t>
            </a: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.</a:t>
            </a:r>
            <a:endParaRPr lang="ru-RU" sz="2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03" y="2420888"/>
            <a:ext cx="8509349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1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0864" y="260648"/>
            <a:ext cx="40531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Строгал </a:t>
            </a: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Митя палочку, строгал да бросил. Косая палочка получилась. Неровная. Некрасивая</a:t>
            </a: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.</a:t>
            </a:r>
            <a:endParaRPr lang="ru-RU" sz="2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0"/>
            <a:ext cx="4680520" cy="6741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http://r-rech.ru/images/stories/ras1.jpg"/>
          <p:cNvPicPr/>
          <p:nvPr/>
        </p:nvPicPr>
        <p:blipFill rotWithShape="1">
          <a:blip r:embed="rId4" cstate="print">
            <a:clrChange>
              <a:clrFrom>
                <a:srgbClr val="FCFFFF"/>
              </a:clrFrom>
              <a:clrTo>
                <a:srgbClr val="FC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" t="6301" r="3784" b="11801"/>
          <a:stretch/>
        </p:blipFill>
        <p:spPr bwMode="auto">
          <a:xfrm>
            <a:off x="5436096" y="4653136"/>
            <a:ext cx="2952328" cy="936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733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188640"/>
            <a:ext cx="4053136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2400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— </a:t>
            </a: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Как же это так? — спрашивает Митю отец.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— Ножик плохой, — отвечает Митя, — косо строгает.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— Да нет, — говорит отец, — ножик хороший. Он только торопливый. Его нужно терпению выучить.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— А как? — спрашивает Митя.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— А вот так, — сказал отец.</a:t>
            </a:r>
          </a:p>
        </p:txBody>
      </p:sp>
      <p:pic>
        <p:nvPicPr>
          <p:cNvPr id="4" name="Объект 3" descr="мальчик вырезает ножиком и отец"/>
          <p:cNvPicPr>
            <a:picLocks/>
          </p:cNvPicPr>
          <p:nvPr/>
        </p:nvPicPr>
        <p:blipFill>
          <a:blip r:embed="rId2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248472" cy="5433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537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3717032"/>
            <a:ext cx="7974429" cy="3240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Взял палочку да принялся ее строгать потихонечку, полегонечку, осторожно.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Понял Митя, как нужно ножик терпению учить, и тоже стал строгать потихонечку, полегонечку, осторожно.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Долго торопливый ножик не хотел слушаться. Торопился: то вкривь, то вкось норовил вильнуть, да не вышло. Заставил его Митя терпеливым быть.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Хорошо стал строгать ножик. Ровно. Красиво. Послушно.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Picture 6" descr="C:\Users\Артем\Downloads\e-permjak-toroplivyj-nozhik_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3728" y="188640"/>
            <a:ext cx="5310133" cy="3384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521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clipartpal.com/_thumbs/pd/open_face_book_blank_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5323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680" y="332656"/>
            <a:ext cx="3888432" cy="4896544"/>
          </a:xfrm>
        </p:spPr>
        <p:txBody>
          <a:bodyPr>
            <a:normAutofit/>
          </a:bodyPr>
          <a:lstStyle/>
          <a:p>
            <a:r>
              <a:rPr lang="ru-RU" sz="31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3 страница </a:t>
            </a:r>
            <a:br>
              <a:rPr lang="ru-RU" sz="31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журнала: </a:t>
            </a:r>
            <a:br>
              <a:rPr lang="ru-RU" sz="31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31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«Человек живёт век, а доброе дело – два»</a:t>
            </a:r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31985" y="4797152"/>
            <a:ext cx="4176464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b="1" dirty="0"/>
              <a:t> </a:t>
            </a: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Какой из прочитанных </a:t>
            </a:r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вами рассказов </a:t>
            </a: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можно отнести к пословице?</a:t>
            </a:r>
          </a:p>
          <a:p>
            <a:pPr marL="0" indent="0">
              <a:buNone/>
            </a:pPr>
            <a:endParaRPr lang="ru-RU" sz="51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0" t="9339" r="9366" b="10845"/>
          <a:stretch/>
        </p:blipFill>
        <p:spPr>
          <a:xfrm>
            <a:off x="5173752" y="332656"/>
            <a:ext cx="3085673" cy="3823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76056" y="476672"/>
            <a:ext cx="361074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rgbClr val="FF0000"/>
                </a:solidFill>
                <a:latin typeface="Monotype Corsiva" panose="03010101010201010101" pitchFamily="66" charset="0"/>
              </a:rPr>
              <a:t>Алёша Хомутов рос мальчиком </a:t>
            </a:r>
            <a:r>
              <a:rPr lang="ru-RU" sz="2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работящим</a:t>
            </a:r>
            <a:r>
              <a:rPr lang="ru-RU" sz="2800" dirty="0">
                <a:solidFill>
                  <a:srgbClr val="FF0000"/>
                </a:solidFill>
                <a:latin typeface="Monotype Corsiva" panose="03010101010201010101" pitchFamily="66" charset="0"/>
              </a:rPr>
              <a:t>. За это его очень любили в семье. Больше всех Алёшу любил дедушка. Любил и как мог помогал ему расти хорошим человеком.</a:t>
            </a:r>
          </a:p>
          <a:p>
            <a:endParaRPr lang="ru-RU" dirty="0"/>
          </a:p>
        </p:txBody>
      </p:sp>
      <p:pic>
        <p:nvPicPr>
          <p:cNvPr id="4" name="Объект 3" descr="Чужая калитка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392488" cy="619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365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2040" y="548680"/>
            <a:ext cx="36827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Всех в своей большой семье радовал и сам радовался, трудовым человеком себя чувствовал.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Хорошо на свете жить, когда у тебя дело есть, когда руки у тебя хваткие. Даже в пасмурный день на душе светло и весело. </a:t>
            </a:r>
          </a:p>
        </p:txBody>
      </p:sp>
      <p:pic>
        <p:nvPicPr>
          <p:cNvPr id="4" name="Объект 3" descr="мальчик"/>
          <p:cNvPicPr>
            <a:picLocks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2" y="10943"/>
            <a:ext cx="4689594" cy="68470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468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188640"/>
            <a:ext cx="4258816" cy="666936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4500" dirty="0">
                <a:solidFill>
                  <a:srgbClr val="FF0000"/>
                </a:solidFill>
                <a:latin typeface="Monotype Corsiva" panose="03010101010201010101" pitchFamily="66" charset="0"/>
              </a:rPr>
              <a:t>Однажды Алеша с дедом пошли в лес на охоту и увидели, что в питомнике, где росли молодые деревья, калитка открыта настежь, потому что у нее щеколда оторвалась. </a:t>
            </a:r>
            <a:endParaRPr lang="ru-RU" sz="4500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ru-RU" sz="45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--Чужая </a:t>
            </a:r>
            <a:r>
              <a:rPr lang="ru-RU" sz="4500" dirty="0">
                <a:solidFill>
                  <a:srgbClr val="FF0000"/>
                </a:solidFill>
                <a:latin typeface="Monotype Corsiva" panose="03010101010201010101" pitchFamily="66" charset="0"/>
              </a:rPr>
              <a:t>это калитка и никому до неё нет дела. Правда, дедушка</a:t>
            </a:r>
            <a:r>
              <a:rPr lang="ru-RU" sz="4200" dirty="0">
                <a:solidFill>
                  <a:srgbClr val="FF0000"/>
                </a:solidFill>
                <a:latin typeface="Monotype Corsiva" panose="03010101010201010101" pitchFamily="66" charset="0"/>
              </a:rPr>
              <a:t>?</a:t>
            </a:r>
            <a:br>
              <a:rPr lang="ru-RU" sz="42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4200" dirty="0">
                <a:solidFill>
                  <a:srgbClr val="FF0000"/>
                </a:solidFill>
                <a:latin typeface="Monotype Corsiva" panose="03010101010201010101" pitchFamily="66" charset="0"/>
              </a:rPr>
              <a:t>— Что там говорить, Алёшенька, хозяева неважные, — поддержал дедушка разговор. — Ведь и петли у калитки </a:t>
            </a:r>
            <a:r>
              <a:rPr lang="ru-RU" sz="42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не,худо</a:t>
            </a:r>
            <a:r>
              <a:rPr lang="ru-RU" sz="4200" dirty="0">
                <a:solidFill>
                  <a:srgbClr val="FF0000"/>
                </a:solidFill>
                <a:latin typeface="Monotype Corsiva" panose="03010101010201010101" pitchFamily="66" charset="0"/>
              </a:rPr>
              <a:t> бы сальцем смазать, а то, того и гляди, переест их ржа и свалится калитка на землю.</a:t>
            </a:r>
            <a:br>
              <a:rPr lang="ru-RU" sz="42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4200" dirty="0">
                <a:solidFill>
                  <a:srgbClr val="FF0000"/>
                </a:solidFill>
                <a:latin typeface="Monotype Corsiva" panose="03010101010201010101" pitchFamily="66" charset="0"/>
              </a:rPr>
              <a:t>— Конечно, свалится, — согласился Алёша. — Она и так еле-еле держится. Плохо, дедушка, быть чужой калиткой.</a:t>
            </a:r>
            <a:br>
              <a:rPr lang="ru-RU" sz="42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4200" dirty="0">
                <a:solidFill>
                  <a:srgbClr val="FF0000"/>
                </a:solidFill>
                <a:latin typeface="Monotype Corsiva" panose="03010101010201010101" pitchFamily="66" charset="0"/>
              </a:rPr>
              <a:t>— Да уж куда хуже, — засмеялся дед. — То ли наша калитка. И синей </a:t>
            </a:r>
            <a:r>
              <a:rPr lang="ru-RU" sz="42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красочкой</a:t>
            </a:r>
            <a:r>
              <a:rPr lang="ru-RU" sz="4200" dirty="0">
                <a:solidFill>
                  <a:srgbClr val="FF0000"/>
                </a:solidFill>
                <a:latin typeface="Monotype Corsiva" panose="03010101010201010101" pitchFamily="66" charset="0"/>
              </a:rPr>
              <a:t> покрашена, и петельки </a:t>
            </a:r>
            <a:r>
              <a:rPr lang="ru-RU" sz="4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смазаны</a:t>
            </a:r>
            <a:r>
              <a:rPr lang="ru-RU" sz="4200" dirty="0">
                <a:solidFill>
                  <a:srgbClr val="FF0000"/>
                </a:solidFill>
                <a:latin typeface="Monotype Corsiva" panose="03010101010201010101" pitchFamily="66" charset="0"/>
              </a:rPr>
              <a:t>, и щеколда у неё </a:t>
            </a:r>
            <a:r>
              <a:rPr lang="ru-RU" sz="4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звенит, </a:t>
            </a:r>
            <a:r>
              <a:rPr lang="ru-RU" sz="4200" dirty="0">
                <a:solidFill>
                  <a:srgbClr val="FF0000"/>
                </a:solidFill>
                <a:latin typeface="Monotype Corsiva" panose="03010101010201010101" pitchFamily="66" charset="0"/>
              </a:rPr>
              <a:t>как музыка. Своё, оно и есть своё… </a:t>
            </a:r>
            <a:endParaRPr lang="ru-RU" sz="4200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 descr="заяц грызет кору"/>
          <p:cNvPicPr>
            <a:picLocks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816424" cy="6192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641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4466" y="4365104"/>
            <a:ext cx="8758808" cy="20697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Подошли они к лесной просеке и решили на скамейке посидеть.</a:t>
            </a: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— А чья это скамейка, деда?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— Да </a:t>
            </a: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ничья. Какой-то </a:t>
            </a: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хороший человек её </a:t>
            </a: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сделал. Никто его не знает, все спасибо ему говорят.</a:t>
            </a:r>
            <a:endParaRPr lang="ru-RU" sz="2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1" r="12330" b="22068"/>
          <a:stretch/>
        </p:blipFill>
        <p:spPr>
          <a:xfrm>
            <a:off x="755576" y="116632"/>
            <a:ext cx="7128792" cy="4575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4951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clipartpal.com/_thumbs/pd/open_face_book_blank_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8677" y="15381"/>
            <a:ext cx="9085323" cy="635972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47664" y="561365"/>
            <a:ext cx="4572000" cy="9417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605"/>
              </a:spcAft>
            </a:pP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Ну</a:t>
            </a: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конечно,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 труд!</a:t>
            </a:r>
            <a:endParaRPr lang="ru-RU" sz="2400" dirty="0">
              <a:solidFill>
                <a:srgbClr val="FF0000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8" y="841942"/>
            <a:ext cx="7711432" cy="461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1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6632"/>
            <a:ext cx="793122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Прошла неделя, а может быть, и две.</a:t>
            </a:r>
          </a:p>
          <a:p>
            <a:endParaRPr lang="ru-RU" dirty="0"/>
          </a:p>
        </p:txBody>
      </p:sp>
      <p:pic>
        <p:nvPicPr>
          <p:cNvPr id="4" name="Объект 3" descr="мальчик красит калитку"/>
          <p:cNvPicPr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056784" cy="5373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434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5148561"/>
            <a:ext cx="7499176" cy="165618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Опять отправились дед с внуком на охоту. </a:t>
            </a: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Глядит </a:t>
            </a: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дед — и глазам не верит. Щеколда у калитки привинчена, петли </a:t>
            </a: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смазаны, а сама калитка синей краской покрашена, сияет, как небо в </a:t>
            </a: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мае. «Алешка, ты погляди, никак у чужой калитки родня нашлась.»</a:t>
            </a:r>
            <a:endParaRPr lang="ru-RU" sz="2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endParaRPr lang="ru-RU" dirty="0"/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41"/>
          <a:stretch/>
        </p:blipFill>
        <p:spPr>
          <a:xfrm>
            <a:off x="470217" y="324025"/>
            <a:ext cx="8213909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7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86" y="246612"/>
            <a:ext cx="9083827" cy="6364776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88024" y="620688"/>
            <a:ext cx="4176464" cy="5688632"/>
          </a:xfrm>
        </p:spPr>
        <p:txBody>
          <a:bodyPr>
            <a:normAutofit fontScale="25000" lnSpcReduction="20000"/>
          </a:bodyPr>
          <a:lstStyle/>
          <a:p>
            <a:endParaRPr lang="ru-RU" sz="5100" dirty="0" smtClean="0"/>
          </a:p>
          <a:p>
            <a:pPr>
              <a:buNone/>
            </a:pPr>
            <a: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          В ясный полдень, на исходе лета,</a:t>
            </a:r>
            <a:b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Шел старик дорогой полевой;</a:t>
            </a:r>
            <a:b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Вырыл вишню молодую где-то</a:t>
            </a:r>
            <a:b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И, довольный, нес ее домой.</a:t>
            </a:r>
            <a:b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Он глядел веселыми глазами</a:t>
            </a:r>
            <a:b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 поля, на дальнюю межу</a:t>
            </a:r>
            <a:b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И подумал: «Дай-ка я на память</a:t>
            </a:r>
            <a:b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У дороги вишню посажу.</a:t>
            </a:r>
            <a:b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Пусть растет большая-пребольшая,</a:t>
            </a:r>
            <a:b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Пусть идет и вширь и в высоту</a:t>
            </a:r>
            <a:b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И, дорогу нашу украшая,</a:t>
            </a:r>
            <a:b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Каждый год купается в цвету.</a:t>
            </a:r>
            <a:b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Путники в тени ее прилягут,</a:t>
            </a:r>
            <a:b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Отдохнут в прохладе, в тишине,</a:t>
            </a:r>
            <a:b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И, отведав сочных, спелых ягод,</a:t>
            </a:r>
            <a:b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Может статься, вспомнят обо мне.</a:t>
            </a:r>
            <a:b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А не вспомнят — экая досада,—</a:t>
            </a:r>
            <a:b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Я об этом вовсе не тужу:</a:t>
            </a:r>
            <a:b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Не хотят — не вспоминай, не надо,—</a:t>
            </a:r>
            <a:b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7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Все равно я вишню посажу!»</a:t>
            </a:r>
          </a:p>
          <a:p>
            <a:endParaRPr lang="ru-RU" sz="72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47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clipartpal.com/_thumbs/pd/open_face_book_blank_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91997"/>
            <a:ext cx="9085323" cy="6359726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38945" y="851922"/>
            <a:ext cx="3970784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 </a:t>
            </a: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Что общего в стихотворении М. Исаковского и в рассказе </a:t>
            </a:r>
            <a:r>
              <a:rPr lang="ru-RU" sz="24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Е.Пермяка</a:t>
            </a: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?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Дети</a:t>
            </a: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: </a:t>
            </a: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Красота человеческих поступков, отношение к окружающему миру, стремление человека оставить после себя хорошее, приносить радость людям.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Дети </a:t>
            </a: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: </a:t>
            </a: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Старик из стихотворения «Вишня» передумал нести вишню домой и решил её посадить на память. Мальчик из рассказа решает покрасить калику и считать её своей, не говоря, даже дедушке, что это сделал он. 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Воспитатель</a:t>
            </a: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 </a:t>
            </a: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Какой «дедушкин урок» усвоил Алёша? 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Дети :</a:t>
            </a: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 «Приходит время, когда всё оказывается своё и наше: &lt;..&gt; как и вся земля наша и всё, что на ней есть». 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sz="2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34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clipartpal.com/_thumbs/pd/open_face_book_blank_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15" y="188640"/>
            <a:ext cx="9085323" cy="6359726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3776" y="908720"/>
            <a:ext cx="4114800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 </a:t>
            </a: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Какое впечатление произвело на Алёшу данное сравнение? </a:t>
            </a:r>
            <a:b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 Быть чужой – плохо. </a:t>
            </a:r>
            <a:b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:</a:t>
            </a:r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 </a:t>
            </a: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Как вы считаете, зачем всё это говорил дед внуку? </a:t>
            </a:r>
            <a:b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:</a:t>
            </a: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 Алёша был старательным мальчиком, и дед знал, что внук сделает всё правильно и аккуратно. </a:t>
            </a:r>
            <a:b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 </a:t>
            </a: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Почему дедушка хотел поклониться по пояс и пожать руку человеку, починившему калитку? </a:t>
            </a:r>
            <a:b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 Ему понравилось, что у калитки появился хозяин, и внук смог довести дело до конца. </a:t>
            </a:r>
            <a:b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 </a:t>
            </a: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Подумайте, что общего между ребятами, кто работал на колхозном поле и тем, кто отремонтировал калитку? </a:t>
            </a:r>
            <a:b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1800" b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sz="18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 Ребята чужое превратили в своё, и их добрые дела будут жить вечно.</a:t>
            </a:r>
          </a:p>
          <a:p>
            <a:endParaRPr lang="ru-RU" sz="2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7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33265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Физкультминутка:</a:t>
            </a:r>
            <a:endParaRPr lang="ru-RU" sz="2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Потрудились – отдохнём,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Встанет</a:t>
            </a: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, глубоко вздохнём.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Руки в стороны, вперёд,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Влево, вправо поворот.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Три наклона, прямо встать,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Руки вниз и вверх поднять.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Руки плавно опустили, 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Всем улыбки подарили.</a:t>
            </a:r>
          </a:p>
          <a:p>
            <a:endParaRPr lang="ru-RU" dirty="0"/>
          </a:p>
        </p:txBody>
      </p:sp>
      <p:pic>
        <p:nvPicPr>
          <p:cNvPr id="5" name="Picture 2" descr="http://www.clipartpal.com/_thumbs/pd/open_face_book_blank_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3183" y="86646"/>
            <a:ext cx="9198141" cy="6438698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EDF"/>
              </a:clrFrom>
              <a:clrTo>
                <a:srgbClr val="FFFE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 t="35300"/>
          <a:stretch/>
        </p:blipFill>
        <p:spPr>
          <a:xfrm>
            <a:off x="4108022" y="764704"/>
            <a:ext cx="4928474" cy="547260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99592" y="744669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Физкультминутка:</a:t>
            </a:r>
            <a:endParaRPr lang="ru-RU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Потрудились – отдохнём,</a:t>
            </a:r>
            <a:b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Встанет, глубоко вздохнём.</a:t>
            </a:r>
            <a:b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Руки в стороны, вперёд,</a:t>
            </a:r>
            <a:b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Влево, вправо поворот.</a:t>
            </a:r>
            <a:b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Три наклона, прямо встать,</a:t>
            </a:r>
            <a:b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Руки вниз и вверх поднять.</a:t>
            </a:r>
            <a:b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Руки плавно опустили, </a:t>
            </a:r>
            <a:b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Всем улыбки подарили.</a:t>
            </a:r>
          </a:p>
        </p:txBody>
      </p:sp>
    </p:spTree>
    <p:extLst>
      <p:ext uri="{BB962C8B-B14F-4D97-AF65-F5344CB8AC3E}">
        <p14:creationId xmlns:p14="http://schemas.microsoft.com/office/powerpoint/2010/main" val="360711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clipartpal.com/_thumbs/pd/open_face_book_blank_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5323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3970784" cy="3096344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4 страница </a:t>
            </a:r>
            <a:br>
              <a:rPr lang="ru-RU" sz="31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журнала: </a:t>
            </a:r>
            <a:br>
              <a:rPr lang="ru-RU" sz="31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31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31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«А руки, брат, </a:t>
            </a:r>
            <a:br>
              <a:rPr lang="ru-RU" sz="31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великий клад! </a:t>
            </a:r>
            <a:br>
              <a:rPr lang="ru-RU" sz="31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Для дел даются руки!»</a:t>
            </a:r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4048" y="1196752"/>
            <a:ext cx="3744416" cy="4713387"/>
          </a:xfrm>
        </p:spPr>
        <p:txBody>
          <a:bodyPr/>
          <a:lstStyle/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Инсценировка рассказа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Е. Пермяка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«Для чего нужны руки»</a:t>
            </a:r>
            <a:endParaRPr lang="ru-RU" sz="2400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8" r="16317" b="39920"/>
          <a:stretch/>
        </p:blipFill>
        <p:spPr>
          <a:xfrm>
            <a:off x="4860032" y="2996952"/>
            <a:ext cx="3672409" cy="24814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clipartpal.com/_thumbs/pd/open_face_book_blank_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20374"/>
          </a:xfrm>
          <a:prstGeom prst="rect">
            <a:avLst/>
          </a:prstGeom>
          <a:noFill/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5220072" y="548680"/>
            <a:ext cx="374441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anose="03010101010201010101" pitchFamily="66" charset="0"/>
                <a:ea typeface="Times New Roman" pitchFamily="18" charset="0"/>
                <a:cs typeface="Arial" pitchFamily="34" charset="0"/>
              </a:rPr>
              <a:t>Петя с дедушкой большими друзьями были. Обо всем разговаривали. Спросил как-то дедушка внука: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anose="03010101010201010101" pitchFamily="66" charset="0"/>
                <a:ea typeface="Times New Roman" pitchFamily="18" charset="0"/>
                <a:cs typeface="Arial" pitchFamily="34" charset="0"/>
              </a:rPr>
              <a:t>— А для чего, Петенька, людям руки нужны?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anose="03010101010201010101" pitchFamily="66" charset="0"/>
                <a:ea typeface="Times New Roman" pitchFamily="18" charset="0"/>
                <a:cs typeface="Arial" pitchFamily="34" charset="0"/>
              </a:rPr>
              <a:t>— Чтобы в мячик играть, — ответил Петя.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512"/>
          <a:stretch/>
        </p:blipFill>
        <p:spPr>
          <a:xfrm>
            <a:off x="467544" y="188640"/>
            <a:ext cx="3914467" cy="62646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58834668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clipartpal.com/_thumbs/pd/open_face_book_blank_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20374"/>
          </a:xfrm>
          <a:prstGeom prst="rect">
            <a:avLst/>
          </a:prstGeom>
          <a:noFill/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649559" y="404664"/>
            <a:ext cx="374441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anose="03010101010201010101" pitchFamily="66" charset="0"/>
                <a:ea typeface="Times New Roman" pitchFamily="18" charset="0"/>
                <a:cs typeface="Arial" pitchFamily="34" charset="0"/>
              </a:rPr>
              <a:t>— А ещё для чего? — спросил дед.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anose="03010101010201010101" pitchFamily="66" charset="0"/>
                <a:ea typeface="Times New Roman" pitchFamily="18" charset="0"/>
                <a:cs typeface="Arial" pitchFamily="34" charset="0"/>
              </a:rPr>
              <a:t>— Чтобы ложку держать.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anose="03010101010201010101" pitchFamily="66" charset="0"/>
                <a:ea typeface="Times New Roman" pitchFamily="18" charset="0"/>
                <a:cs typeface="Arial" pitchFamily="34" charset="0"/>
              </a:rPr>
              <a:t>— А ещё?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anose="03010101010201010101" pitchFamily="66" charset="0"/>
                <a:ea typeface="Times New Roman" pitchFamily="18" charset="0"/>
                <a:cs typeface="Arial" pitchFamily="34" charset="0"/>
              </a:rPr>
              <a:t>— Чтобы кошку гладить.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anose="03010101010201010101" pitchFamily="66" charset="0"/>
                <a:ea typeface="Times New Roman" pitchFamily="18" charset="0"/>
                <a:cs typeface="Arial" pitchFamily="34" charset="0"/>
              </a:rPr>
              <a:t>— А ещё?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anose="03010101010201010101" pitchFamily="66" charset="0"/>
                <a:ea typeface="Times New Roman" pitchFamily="18" charset="0"/>
                <a:cs typeface="Arial" pitchFamily="34" charset="0"/>
              </a:rPr>
              <a:t>— Чтобы камешки в речку бросать… </a:t>
            </a:r>
          </a:p>
        </p:txBody>
      </p:sp>
      <p:pic>
        <p:nvPicPr>
          <p:cNvPr id="27651" name="Picture 3" descr="http://www.fairyroom.ru/wp-content/uploads/2012/04/0_7f145_9a6bb1a2_XL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923928" y="432317"/>
            <a:ext cx="5008037" cy="509909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48399" y="3592419"/>
            <a:ext cx="3816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itchFamily="18" charset="0"/>
                <a:cs typeface="Arial" pitchFamily="34" charset="0"/>
              </a:rPr>
              <a:t>Весь вечер отвечал Петя дедушке. Правильно отвечал. Только по своим рукам обо всех других судил, а не по трудовым, рабочим рукам, которыми вся жизнь, весь белый свет держится</a:t>
            </a:r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dirty="0" smtClean="0">
              <a:solidFill>
                <a:srgbClr val="FF0000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clipartpal.com/_thumbs/pd/open_face_book_blank_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9085323" cy="635972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004048" y="476672"/>
            <a:ext cx="3635896" cy="487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80"/>
              </a:spcAft>
            </a:pPr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Почему Петя правильно отвечал? </a:t>
            </a:r>
            <a:b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Он был маленький и судил по своим рукам.</a:t>
            </a:r>
            <a:b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Мог Петя знать про трудовые, рабочие руки? </a:t>
            </a:r>
            <a:b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Нет, в силу возраста.</a:t>
            </a:r>
            <a:b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Какой вывод можно сделать из рассказа? </a:t>
            </a:r>
            <a:b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Ребёнку о труде может рассказать взрослый человек, также ученик может самостоятельно приобретать знания в школе. В каждую вещь, предмет вложен труд многих людей. </a:t>
            </a:r>
            <a:endParaRPr lang="ru-RU" sz="1400" dirty="0">
              <a:solidFill>
                <a:srgbClr val="FF0000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65"/>
          <a:stretch/>
        </p:blipFill>
        <p:spPr>
          <a:xfrm>
            <a:off x="755576" y="476672"/>
            <a:ext cx="3796573" cy="53892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6548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clipartpal.com/_thumbs/pd/open_face_book_blank_T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EE0"/>
              </a:clrFrom>
              <a:clrTo>
                <a:srgbClr val="FFFE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085323" cy="6359726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84" r="6827"/>
          <a:stretch/>
        </p:blipFill>
        <p:spPr>
          <a:xfrm>
            <a:off x="5004048" y="303030"/>
            <a:ext cx="3636523" cy="3654789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029649" y="908720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Кто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На все века и годы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Настоящий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Царь природы?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Царь полей,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Заводов,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Руд?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Кто он?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Как его зовут?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endParaRPr lang="ru-RU" sz="2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01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clipartpal.com/_thumbs/pd/open_face_book_blank_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8677" y="-36793"/>
            <a:ext cx="9085323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33975" y="284570"/>
            <a:ext cx="3826768" cy="423448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5 страница </a:t>
            </a:r>
            <a:b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журнала:</a:t>
            </a:r>
            <a:b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«Занимательная»</a:t>
            </a: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sz="2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06" y="404664"/>
            <a:ext cx="3384376" cy="54492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172235"/>
            <a:ext cx="5159973" cy="2165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clipartpal.com/_thumbs/pd/open_face_book_blank_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15" y="260648"/>
            <a:ext cx="9085323" cy="6359726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2" y="836712"/>
            <a:ext cx="3837112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Важным </a:t>
            </a: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качеством человека является </a:t>
            </a:r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трудолюбие</a:t>
            </a: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. Умение трудиться и уважать труд других людей</a:t>
            </a:r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.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 </a:t>
            </a: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Сегодня на уроке мы вместе с вами создали журнал, который объединил на своих страницах разные рассказы Евгения Андреевича Пермяка. Но Пермяк считал: «</a:t>
            </a:r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Каждый рассказ сам по себе, своей жизнью живёт, хотя в одной обложке</a:t>
            </a:r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».</a:t>
            </a:r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, </a:t>
            </a: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но нас объединяет </a:t>
            </a:r>
            <a:r>
              <a:rPr lang="ru-RU" sz="2000">
                <a:solidFill>
                  <a:srgbClr val="FF0000"/>
                </a:solidFill>
                <a:latin typeface="Monotype Corsiva" panose="03010101010201010101" pitchFamily="66" charset="0"/>
              </a:rPr>
              <a:t>трудолюбие </a:t>
            </a:r>
            <a:r>
              <a:rPr lang="ru-RU" sz="2000" smtClean="0">
                <a:solidFill>
                  <a:srgbClr val="FF0000"/>
                </a:solidFill>
                <a:latin typeface="Monotype Corsiva" panose="03010101010201010101" pitchFamily="66" charset="0"/>
              </a:rPr>
              <a:t>и </a:t>
            </a: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уважение к труду других людей. </a:t>
            </a:r>
            <a:b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Ребята, сегодня мы говорили с вами про труд человека, но, кроме физического труда, есть и интеллектуальный. Ведь при создании произведения писатель трудится над ним, а воплощение его интеллектуального труда мы можем увидеть в книгах, которые обладают волшебной силой – обогащают нашу жизнь.</a:t>
            </a:r>
          </a:p>
          <a:p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568" y="620688"/>
            <a:ext cx="3227090" cy="331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9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clipartpal.com/_thumbs/pd/open_face_book_blank_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9074" y="-28876"/>
            <a:ext cx="9085323" cy="635972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43608" y="517751"/>
            <a:ext cx="4572000" cy="9417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605"/>
              </a:spcAft>
            </a:pP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Ну</a:t>
            </a: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конечно,</a:t>
            </a:r>
            <a:b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 труд!</a:t>
            </a:r>
            <a:endParaRPr lang="ru-RU" sz="2400" dirty="0">
              <a:solidFill>
                <a:srgbClr val="FF0000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60648"/>
            <a:ext cx="6281573" cy="564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0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clipartpal.com/_thumbs/pd/open_face_book_blank_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73" y="498274"/>
            <a:ext cx="9085323" cy="6359726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923" y="5304708"/>
            <a:ext cx="8791133" cy="176835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«Только труд делает маленького человека большим», «Только труд приносит счастье, радость и почёт» –                                      </a:t>
            </a:r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          </a:t>
            </a:r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говорил Евгений Пермяк</a:t>
            </a:r>
          </a:p>
          <a:p>
            <a:pPr algn="ctr"/>
            <a:endParaRPr lang="ru-RU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719130"/>
            <a:ext cx="6657826" cy="4585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clipartpal.com/_thumbs/pd/open_face_book_blank_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38" y="260648"/>
            <a:ext cx="9085323" cy="6359726"/>
          </a:xfrm>
          <a:prstGeom prst="rect">
            <a:avLst/>
          </a:prstGeom>
          <a:noFill/>
        </p:spPr>
      </p:pic>
      <p:pic>
        <p:nvPicPr>
          <p:cNvPr id="9" name="Объект 3" descr="девочка с лопатой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5748">
            <a:off x="718903" y="2681581"/>
            <a:ext cx="2225258" cy="35741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19779" y="732829"/>
            <a:ext cx="360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Все </a:t>
            </a: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рассказы Евгения Пермяка пронизаны заботой о человеке, добросовестным отношением к труду</a:t>
            </a:r>
            <a:endParaRPr lang="ru-RU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13880" y="1829514"/>
            <a:ext cx="2628734" cy="35931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804" y="620688"/>
            <a:ext cx="2378057" cy="376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8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1182</TotalTime>
  <Words>1040</Words>
  <Application>Microsoft Office PowerPoint</Application>
  <PresentationFormat>Экран (4:3)</PresentationFormat>
  <Paragraphs>112</Paragraphs>
  <Slides>61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 страница  журнала:   «Книга для ума –  что тёплый дождик для всходов»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 страница  журнала:   «Дерево ценят по плодам,  а человека – по делам»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 страница  журнала:   «Человек живёт век, а доброе дело – два»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 страница  журнала:    «А руки, брат,  великий клад!  Для дел даются руки!» </vt:lpstr>
      <vt:lpstr>Презентация PowerPoint</vt:lpstr>
      <vt:lpstr>Презентация PowerPoint</vt:lpstr>
      <vt:lpstr>Презентация PowerPoint</vt:lpstr>
      <vt:lpstr>5 страница  журнала:   «Занимательная»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uzer</dc:creator>
  <cp:lastModifiedBy>Марина</cp:lastModifiedBy>
  <cp:revision>87</cp:revision>
  <dcterms:created xsi:type="dcterms:W3CDTF">2018-02-21T11:43:01Z</dcterms:created>
  <dcterms:modified xsi:type="dcterms:W3CDTF">2024-02-05T07:36:16Z</dcterms:modified>
</cp:coreProperties>
</file>