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8" r:id="rId10"/>
    <p:sldId id="269" r:id="rId11"/>
    <p:sldId id="276" r:id="rId12"/>
    <p:sldId id="272" r:id="rId13"/>
    <p:sldId id="280" r:id="rId14"/>
  </p:sldIdLst>
  <p:sldSz cx="12192000" cy="6858000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96" y="4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023742" y="192786"/>
            <a:ext cx="6144514" cy="37655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D865-F792-44BF-B0DE-411AE77B79BB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6ACC9-1CEA-49FC-94DF-517B954BF68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D19A7-186F-48A3-A888-DD1FEBC276C6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5A7D-0EC6-4658-B521-86FD881075F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 i="0">
                <a:solidFill>
                  <a:srgbClr val="006FC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57E9C-C6D7-47FC-A2AD-C328750DB1D8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6C4B5-9FB3-42DE-A8BD-D8F51E857F5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231D1-1E16-4F5C-ACBD-B22EEF052904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597F-EEBE-48F2-A3A5-CAB26DF05819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F565E-AB63-4D83-9999-D0190FE9DD5C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5A7EB-F673-4004-AA16-12975FC4E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54EEB-E1C2-49BA-AF44-D1795B066545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548C2-EC59-4B57-B78C-57EE56338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g object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23563" y="0"/>
            <a:ext cx="146843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3044825" y="22225"/>
            <a:ext cx="470852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496888" y="1211263"/>
            <a:ext cx="10079037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9B8FBB-FB44-4D88-A4D5-11CAEBC375A7}" type="datetimeFigureOut">
              <a:rPr lang="en-US"/>
              <a:pPr>
                <a:defRPr/>
              </a:pPr>
              <a:t>1/19/2025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46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6FAF33-0363-4686-99ED-40C6821C9AB8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object 2"/>
          <p:cNvSpPr>
            <a:spLocks noGrp="1"/>
          </p:cNvSpPr>
          <p:nvPr>
            <p:ph type="title" idx="4294967295"/>
          </p:nvPr>
        </p:nvSpPr>
        <p:spPr>
          <a:xfrm>
            <a:off x="2743200" y="838200"/>
            <a:ext cx="7010400" cy="505908"/>
          </a:xfrm>
        </p:spPr>
        <p:txBody>
          <a:bodyPr tIns="13335"/>
          <a:lstStyle/>
          <a:p>
            <a:pPr marL="12700" eaLnBrk="1" hangingPunct="1">
              <a:spcBef>
                <a:spcPts val="100"/>
              </a:spcBef>
            </a:pPr>
            <a:r>
              <a:rPr lang="ru-RU" sz="3200" b="1" dirty="0">
                <a:solidFill>
                  <a:srgbClr val="006FC0"/>
                </a:solidFill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</p:txBody>
      </p:sp>
      <p:sp>
        <p:nvSpPr>
          <p:cNvPr id="8194" name="object 3"/>
          <p:cNvSpPr txBox="1">
            <a:spLocks noChangeArrowheads="1"/>
          </p:cNvSpPr>
          <p:nvPr/>
        </p:nvSpPr>
        <p:spPr bwMode="auto">
          <a:xfrm>
            <a:off x="1524000" y="2743200"/>
            <a:ext cx="9036050" cy="156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7945" rIns="0" bIns="0">
            <a:spAutoFit/>
          </a:bodyPr>
          <a:lstStyle/>
          <a:p>
            <a:pPr marL="273050" indent="-11113">
              <a:spcBef>
                <a:spcPts val="25"/>
              </a:spcBef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«Формирование исторических представлений у детей старшего дошкольного возраста»</a:t>
            </a:r>
          </a:p>
          <a:p>
            <a:pPr marL="273050" indent="-11113" algn="just">
              <a:lnSpc>
                <a:spcPct val="90000"/>
              </a:lnSpc>
            </a:pPr>
            <a:endParaRPr lang="ru-RU" sz="3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object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96563" y="0"/>
            <a:ext cx="159543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bject 3"/>
          <p:cNvSpPr txBox="1">
            <a:spLocks noChangeArrowheads="1"/>
          </p:cNvSpPr>
          <p:nvPr/>
        </p:nvSpPr>
        <p:spPr bwMode="auto">
          <a:xfrm>
            <a:off x="6858000" y="4771394"/>
            <a:ext cx="2787650" cy="733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67945" rIns="0" bIns="0">
            <a:spAutoFit/>
          </a:bodyPr>
          <a:lstStyle/>
          <a:p>
            <a:pPr marL="273050" indent="-11113" algn="just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pPr marL="273050" indent="-11113" algn="just">
              <a:lnSpc>
                <a:spcPct val="9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Винникова М.А.</a:t>
            </a:r>
          </a:p>
        </p:txBody>
      </p:sp>
      <p:pic>
        <p:nvPicPr>
          <p:cNvPr id="8197" name="Picture 6" descr="a5acbe517fb5c9fe436af8923144ee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52400"/>
            <a:ext cx="18335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80322" y="6172200"/>
            <a:ext cx="116807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11113" algn="just">
              <a:lnSpc>
                <a:spcPct val="90000"/>
              </a:lnSpc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2025г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2971800" y="457200"/>
            <a:ext cx="5638800" cy="730250"/>
          </a:xfrm>
        </p:spPr>
        <p:txBody>
          <a:bodyPr/>
          <a:lstStyle/>
          <a:p>
            <a:r>
              <a:rPr lang="ru-RU" sz="2400">
                <a:latin typeface="Arial" charset="0"/>
              </a:rPr>
              <a:t>Проектная деятельность в рамках краеведческого направления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1447800"/>
            <a:ext cx="8458200" cy="3943350"/>
          </a:xfrm>
        </p:spPr>
        <p:txBody>
          <a:bodyPr/>
          <a:lstStyle/>
          <a:p>
            <a:pPr marL="273050" indent="-273050"/>
            <a:r>
              <a:rPr lang="ru-RU">
                <a:latin typeface="Arial" charset="0"/>
              </a:rPr>
              <a:t>  - </a:t>
            </a:r>
            <a:r>
              <a:rPr lang="ru-RU" sz="2400">
                <a:latin typeface="Arial" charset="0"/>
              </a:rPr>
              <a:t>посещение музеев;</a:t>
            </a:r>
          </a:p>
          <a:p>
            <a:pPr marL="273050" indent="-273050"/>
            <a:r>
              <a:rPr lang="ru-RU" sz="2400">
                <a:latin typeface="Arial" charset="0"/>
              </a:rPr>
              <a:t> - создание мини-музеев в группах;</a:t>
            </a:r>
          </a:p>
          <a:p>
            <a:pPr marL="273050" indent="-273050"/>
            <a:r>
              <a:rPr lang="ru-RU" sz="2400">
                <a:latin typeface="Arial" charset="0"/>
              </a:rPr>
              <a:t> - проведение познавательных мероприятий по изучению культуры и быта народов, населяющих родной край;</a:t>
            </a:r>
          </a:p>
          <a:p>
            <a:pPr marL="273050" indent="-273050"/>
            <a:r>
              <a:rPr lang="ru-RU" sz="2400">
                <a:latin typeface="Arial" charset="0"/>
              </a:rPr>
              <a:t> - выполнение совместных проектов (с родителями) по национальным костюмам, быту, праздникам местного населения и своей семьи;</a:t>
            </a:r>
          </a:p>
          <a:p>
            <a:pPr marL="273050" indent="-273050"/>
            <a:r>
              <a:rPr lang="ru-RU" sz="2400">
                <a:latin typeface="Arial" charset="0"/>
              </a:rPr>
              <a:t> - организация проведения бесед со старшим поколением с целью повествования об истории своей семьи в истории России.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188118"/>
            <a:ext cx="4419600" cy="1869282"/>
          </a:xfrm>
        </p:spPr>
        <p:txBody>
          <a:bodyPr/>
          <a:lstStyle/>
          <a:p>
            <a:r>
              <a:rPr lang="ru-RU" sz="2000" i="1" dirty="0">
                <a:latin typeface="Arial" charset="0"/>
              </a:rPr>
              <a:t>Комплексно-тематический принцип как одно из основных педагогических условий организации образовательного процесса в условиях ДОО</a:t>
            </a:r>
          </a:p>
        </p:txBody>
      </p:sp>
      <p:sp>
        <p:nvSpPr>
          <p:cNvPr id="22530" name="AutoShape 9"/>
          <p:cNvSpPr>
            <a:spLocks noChangeArrowheads="1"/>
          </p:cNvSpPr>
          <p:nvPr/>
        </p:nvSpPr>
        <p:spPr bwMode="auto">
          <a:xfrm rot="-383701">
            <a:off x="46406" y="624572"/>
            <a:ext cx="1688937" cy="92763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1" y="1803286"/>
            <a:ext cx="3048000" cy="436891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228600"/>
            <a:ext cx="3766006" cy="5410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050" y="1447800"/>
            <a:ext cx="3347681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10287000" cy="1415772"/>
          </a:xfrm>
        </p:spPr>
        <p:txBody>
          <a:bodyPr/>
          <a:lstStyle/>
          <a:p>
            <a:r>
              <a:rPr lang="ru-RU" sz="2400" dirty="0"/>
              <a:t>Проектная деятельность краеведческого направления</a:t>
            </a:r>
            <a:br>
              <a:rPr lang="ru-RU" sz="2400" dirty="0"/>
            </a:br>
            <a:r>
              <a:rPr lang="ru-RU" sz="2400" dirty="0"/>
              <a:t> – второе основное педагогическое условие реализации системы формирования исторических представлений в дошкольном детстве :</a:t>
            </a:r>
            <a:r>
              <a:rPr lang="ru-RU" sz="2400" i="1" dirty="0"/>
              <a:t> </a:t>
            </a:r>
            <a:br>
              <a:rPr lang="ru-RU" sz="2400" i="1" dirty="0"/>
            </a:br>
            <a:endParaRPr lang="ru-RU" sz="2000" b="1" u="sng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819400"/>
            <a:ext cx="5647904" cy="2881313"/>
          </a:xfrm>
          <a:prstGeom prst="rect">
            <a:avLst/>
          </a:prstGeom>
        </p:spPr>
      </p:pic>
      <p:sp>
        <p:nvSpPr>
          <p:cNvPr id="24580" name="AutoShape 15"/>
          <p:cNvSpPr>
            <a:spLocks noChangeArrowheads="1"/>
          </p:cNvSpPr>
          <p:nvPr/>
        </p:nvSpPr>
        <p:spPr bwMode="auto">
          <a:xfrm rot="2228367">
            <a:off x="503478" y="1130834"/>
            <a:ext cx="1868487" cy="2043112"/>
          </a:xfrm>
          <a:prstGeom prst="curvedRightArrow">
            <a:avLst>
              <a:gd name="adj1" fmla="val 21869"/>
              <a:gd name="adj2" fmla="val 43738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856929"/>
            <a:ext cx="5257800" cy="3347740"/>
          </a:xfrm>
          <a:prstGeom prst="rect">
            <a:avLst/>
          </a:prstGeom>
        </p:spPr>
      </p:pic>
      <p:sp>
        <p:nvSpPr>
          <p:cNvPr id="24581" name="AutoShape 17"/>
          <p:cNvSpPr>
            <a:spLocks noChangeArrowheads="1"/>
          </p:cNvSpPr>
          <p:nvPr/>
        </p:nvSpPr>
        <p:spPr bwMode="auto">
          <a:xfrm rot="1551174">
            <a:off x="7330181" y="1199890"/>
            <a:ext cx="1909763" cy="1905000"/>
          </a:xfrm>
          <a:prstGeom prst="curvedRightArrow">
            <a:avLst>
              <a:gd name="adj1" fmla="val 20000"/>
              <a:gd name="adj2" fmla="val 40000"/>
              <a:gd name="adj3" fmla="val 33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6200" y="220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19121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/>
          <p:cNvSpPr>
            <a:spLocks noGrp="1"/>
          </p:cNvSpPr>
          <p:nvPr>
            <p:ph type="title" idx="4294967295"/>
          </p:nvPr>
        </p:nvSpPr>
        <p:spPr>
          <a:xfrm>
            <a:off x="3124200" y="4419600"/>
            <a:ext cx="2819400" cy="365125"/>
          </a:xfrm>
        </p:spPr>
        <p:txBody>
          <a:bodyPr/>
          <a:lstStyle/>
          <a:p>
            <a:r>
              <a:rPr lang="ru-RU" sz="2400" i="1">
                <a:latin typeface="Arial" charset="0"/>
              </a:rPr>
              <a:t>                 </a:t>
            </a:r>
            <a:r>
              <a:rPr lang="ru-RU" sz="2400" i="1"/>
              <a:t>С.Кравцов</a:t>
            </a:r>
          </a:p>
        </p:txBody>
      </p:sp>
      <p:sp>
        <p:nvSpPr>
          <p:cNvPr id="9218" name="Rectangle 3"/>
          <p:cNvSpPr>
            <a:spLocks noGrp="1"/>
          </p:cNvSpPr>
          <p:nvPr>
            <p:ph type="body" idx="4294967295"/>
          </p:nvPr>
        </p:nvSpPr>
        <p:spPr>
          <a:xfrm>
            <a:off x="1143000" y="1371600"/>
            <a:ext cx="5181600" cy="2921000"/>
          </a:xfrm>
        </p:spPr>
        <p:txBody>
          <a:bodyPr/>
          <a:lstStyle/>
          <a:p>
            <a:r>
              <a:rPr lang="ru-RU" sz="2400" i="1"/>
              <a:t>«…министерство просвещения России делает все для сохранения исторической памяти, в том числе введение в образовательные организации занятия исторического просвещения. В связи с чем встает вопрос о более раннем историческом просвещении,</a:t>
            </a:r>
            <a:r>
              <a:rPr lang="ru-RU" sz="2400" i="1">
                <a:latin typeface="Arial" charset="0"/>
              </a:rPr>
              <a:t> </a:t>
            </a:r>
            <a:r>
              <a:rPr lang="ru-RU" sz="2400" i="1"/>
              <a:t>с детского сада»</a:t>
            </a:r>
            <a:r>
              <a:rPr lang="ru-RU" sz="2400" i="1">
                <a:latin typeface="Arial" charset="0"/>
              </a:rPr>
              <a:t>       </a:t>
            </a:r>
          </a:p>
        </p:txBody>
      </p:sp>
      <p:pic>
        <p:nvPicPr>
          <p:cNvPr id="9219" name="Picture 4" descr="sergej-kravtsov-rasskazal-o-klyuchevyh-prioritetah-sovremennoj-molodyozhi-2000x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81000"/>
            <a:ext cx="41148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381000"/>
            <a:ext cx="8610600" cy="365125"/>
          </a:xfrm>
        </p:spPr>
        <p:txBody>
          <a:bodyPr/>
          <a:lstStyle/>
          <a:p>
            <a:r>
              <a:rPr lang="ru-RU" sz="2400" b="1"/>
              <a:t>Формирование исторических представлений дошкольников</a:t>
            </a:r>
          </a:p>
        </p:txBody>
      </p:sp>
      <p:sp>
        <p:nvSpPr>
          <p:cNvPr id="10242" name="Rectangle 3"/>
          <p:cNvSpPr>
            <a:spLocks noGrp="1"/>
          </p:cNvSpPr>
          <p:nvPr>
            <p:ph type="body" idx="4294967295"/>
          </p:nvPr>
        </p:nvSpPr>
        <p:spPr>
          <a:xfrm>
            <a:off x="4724400" y="1600200"/>
            <a:ext cx="5791200" cy="4381500"/>
          </a:xfrm>
        </p:spPr>
        <p:txBody>
          <a:bodyPr/>
          <a:lstStyle/>
          <a:p>
            <a:r>
              <a:rPr lang="ru-RU" sz="2400" i="1"/>
              <a:t>«…дошкольное образование обеспечивает развитие личности в области познавательного развития и предполагает следующее: формирование первичных представлений о малой родине и Отечестве, представления о социокультурных ценностях нашего народа, об отечественных традициях и праздниках»</a:t>
            </a:r>
            <a:r>
              <a:rPr lang="ru-RU" sz="2400"/>
              <a:t> </a:t>
            </a:r>
            <a:r>
              <a:rPr lang="ru-RU" sz="2400" i="1"/>
              <a:t>(раздел «Требования к структуре образовательной программы дошкольного образования и ее объему» пункт 2.6)</a:t>
            </a:r>
          </a:p>
        </p:txBody>
      </p:sp>
      <p:pic>
        <p:nvPicPr>
          <p:cNvPr id="10243" name="Picture 4" descr="329179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90600"/>
            <a:ext cx="37338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304800"/>
            <a:ext cx="8077200" cy="1095375"/>
          </a:xfrm>
        </p:spPr>
        <p:txBody>
          <a:bodyPr/>
          <a:lstStyle/>
          <a:p>
            <a:r>
              <a:rPr lang="ru-RU" sz="2400" i="1"/>
              <a:t>Никольская О.Д., Черкасова Е.Д.</a:t>
            </a:r>
            <a:br>
              <a:rPr lang="ru-RU" sz="2400"/>
            </a:br>
            <a:r>
              <a:rPr lang="ru-RU" sz="2400" b="1"/>
              <a:t>Система формирования исторических представлений в дошкольном детстве и педагогические условия…</a:t>
            </a:r>
          </a:p>
        </p:txBody>
      </p:sp>
      <p:pic>
        <p:nvPicPr>
          <p:cNvPr id="11266" name="image1.jpe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00200"/>
            <a:ext cx="8686800" cy="51276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 idx="4294967295"/>
          </p:nvPr>
        </p:nvSpPr>
        <p:spPr>
          <a:xfrm>
            <a:off x="5334000" y="2133600"/>
            <a:ext cx="4708525" cy="365125"/>
          </a:xfrm>
        </p:spPr>
        <p:txBody>
          <a:bodyPr/>
          <a:lstStyle/>
          <a:p>
            <a:r>
              <a:rPr lang="ru-RU" sz="2400" i="1"/>
              <a:t>Л.Ф. Островская</a:t>
            </a:r>
          </a:p>
        </p:txBody>
      </p:sp>
      <p:sp>
        <p:nvSpPr>
          <p:cNvPr id="12290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914400"/>
            <a:ext cx="8570913" cy="1095375"/>
          </a:xfrm>
        </p:spPr>
        <p:txBody>
          <a:bodyPr/>
          <a:lstStyle/>
          <a:p>
            <a:pPr marL="342900" indent="-342900"/>
            <a:r>
              <a:rPr lang="ru-RU" sz="2400"/>
              <a:t>« …образовательная программа должна включать природу и животный мир (дошкольного учреждения, родного региона), труд людей, их традиции, общественные события и т. п.»</a:t>
            </a:r>
          </a:p>
        </p:txBody>
      </p:sp>
      <p:sp>
        <p:nvSpPr>
          <p:cNvPr id="12291" name="Rectangle 4"/>
          <p:cNvSpPr>
            <a:spLocks/>
          </p:cNvSpPr>
          <p:nvPr/>
        </p:nvSpPr>
        <p:spPr bwMode="auto">
          <a:xfrm>
            <a:off x="2743200" y="457200"/>
            <a:ext cx="4708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Информационное насыщение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295400" y="2743200"/>
            <a:ext cx="937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chemeClr val="tx2"/>
                </a:solidFill>
              </a:rPr>
              <a:t>Методы формирования исторических знаний у дошкольников:</a:t>
            </a:r>
          </a:p>
        </p:txBody>
      </p:sp>
      <p:sp>
        <p:nvSpPr>
          <p:cNvPr id="12293" name="Rectangle 3"/>
          <p:cNvSpPr>
            <a:spLocks/>
          </p:cNvSpPr>
          <p:nvPr/>
        </p:nvSpPr>
        <p:spPr bwMode="auto">
          <a:xfrm>
            <a:off x="1219200" y="3352800"/>
            <a:ext cx="90678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 </a:t>
            </a:r>
            <a:r>
              <a:rPr lang="ru-RU" sz="2400" u="sng">
                <a:latin typeface="Calibri" pitchFamily="34" charset="0"/>
              </a:rPr>
              <a:t>словесные :</a:t>
            </a:r>
            <a:r>
              <a:rPr lang="ru-RU" sz="2400" u="sng"/>
              <a:t> </a:t>
            </a:r>
            <a:r>
              <a:rPr lang="ru-RU" sz="2400">
                <a:latin typeface="Calibri" pitchFamily="34" charset="0"/>
              </a:rPr>
              <a:t>поисковые вопросы, проблемные ситуации, чтение художественной литературы, заучивание событий и да</a:t>
            </a:r>
            <a:r>
              <a:rPr lang="ru-RU" sz="2400"/>
              <a:t>т</a:t>
            </a:r>
            <a:r>
              <a:rPr lang="ru-RU" sz="2400">
                <a:latin typeface="Calibri" pitchFamily="34" charset="0"/>
              </a:rPr>
              <a:t>.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ru-RU" sz="2400">
                <a:latin typeface="Calibri" pitchFamily="34" charset="0"/>
              </a:rPr>
              <a:t> </a:t>
            </a:r>
            <a:r>
              <a:rPr lang="ru-RU" sz="2400" u="sng">
                <a:latin typeface="Calibri" pitchFamily="34" charset="0"/>
              </a:rPr>
              <a:t>наглядные</a:t>
            </a:r>
            <a:r>
              <a:rPr lang="ru-RU" sz="2400">
                <a:latin typeface="Calibri" pitchFamily="34" charset="0"/>
              </a:rPr>
              <a:t>: дидактические, настольные игры, показ иллюстраций, фотографий альбомов, вид</a:t>
            </a:r>
            <a:r>
              <a:rPr lang="ru-RU" sz="2400"/>
              <a:t>е</a:t>
            </a:r>
            <a:r>
              <a:rPr lang="ru-RU" sz="2400">
                <a:latin typeface="Calibri" pitchFamily="34" charset="0"/>
              </a:rPr>
              <a:t>оматериалов (мультфильмов);</a:t>
            </a:r>
          </a:p>
          <a:p>
            <a:pPr eaLnBrk="0" hangingPunct="0">
              <a:spcBef>
                <a:spcPct val="20000"/>
              </a:spcBef>
              <a:buFontTx/>
              <a:buChar char="-"/>
            </a:pPr>
            <a:r>
              <a:rPr lang="ru-RU" sz="2400" u="sng">
                <a:latin typeface="Calibri" pitchFamily="34" charset="0"/>
              </a:rPr>
              <a:t>практические:</a:t>
            </a:r>
            <a:r>
              <a:rPr lang="ru-RU" sz="2400">
                <a:latin typeface="Calibri" pitchFamily="34" charset="0"/>
              </a:rPr>
              <a:t> подвижные игры, квест-игры, экскурсии, тематические спортивные праздники, творческие задания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990600"/>
            <a:ext cx="8570913" cy="5038725"/>
          </a:xfrm>
        </p:spPr>
        <p:txBody>
          <a:bodyPr/>
          <a:lstStyle/>
          <a:p>
            <a:pPr marL="800100" lvl="1" indent="-342900">
              <a:buFontTx/>
              <a:buChar char="–"/>
            </a:pPr>
            <a:r>
              <a:rPr lang="ru-RU" sz="2400"/>
              <a:t>непосредственное участие в краеведческой деятельности взрослых и ребенка;</a:t>
            </a:r>
          </a:p>
          <a:p>
            <a:pPr marL="800100" lvl="1" indent="-342900">
              <a:buFontTx/>
              <a:buChar char="–"/>
            </a:pPr>
            <a:r>
              <a:rPr lang="ru-RU" sz="2400"/>
              <a:t>использование народного опыта в непосредственной жизни детей (сбор лекарственных трав, работа на садово-огородном  участке…);</a:t>
            </a:r>
          </a:p>
          <a:p>
            <a:pPr marL="800100" lvl="1" indent="-342900">
              <a:buFontTx/>
              <a:buChar char="–"/>
            </a:pPr>
            <a:r>
              <a:rPr lang="ru-RU" sz="2400"/>
              <a:t>организация встреч с представителями старшего поколения с целью проведения бесед о семейных историях в истории родного края и страны;</a:t>
            </a:r>
          </a:p>
          <a:p>
            <a:pPr marL="800100" lvl="1" indent="-342900">
              <a:buFontTx/>
              <a:buChar char="–"/>
            </a:pPr>
            <a:r>
              <a:rPr lang="ru-RU" sz="2400"/>
              <a:t>создание мини-музеев из семейных реликвий, организация и проведение экскурсий с рассказом о них;</a:t>
            </a:r>
          </a:p>
          <a:p>
            <a:pPr marL="800100" lvl="1" indent="-342900">
              <a:buFontTx/>
              <a:buChar char="–"/>
            </a:pPr>
            <a:r>
              <a:rPr lang="ru-RU" sz="2400"/>
              <a:t>проведение интерактивных экскурсий в краеведческий музей для непосредственного знакомства с предметным миром из истории народов, населяющих родной край.</a:t>
            </a:r>
          </a:p>
        </p:txBody>
      </p:sp>
      <p:sp>
        <p:nvSpPr>
          <p:cNvPr id="14338" name="Rectangle 4"/>
          <p:cNvSpPr>
            <a:spLocks/>
          </p:cNvSpPr>
          <p:nvPr/>
        </p:nvSpPr>
        <p:spPr bwMode="auto">
          <a:xfrm>
            <a:off x="2743200" y="457200"/>
            <a:ext cx="470852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2400" b="1">
                <a:solidFill>
                  <a:schemeClr val="tx2"/>
                </a:solidFill>
                <a:latin typeface="Calibri" pitchFamily="34" charset="0"/>
              </a:rPr>
              <a:t>Эмоциональное воздействие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762000"/>
            <a:ext cx="7239000" cy="365125"/>
          </a:xfrm>
        </p:spPr>
        <p:txBody>
          <a:bodyPr/>
          <a:lstStyle/>
          <a:p>
            <a:r>
              <a:rPr lang="ru-RU" sz="2400" b="1"/>
              <a:t>Формирование поведенческих норм и правил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4294967295"/>
          </p:nvPr>
        </p:nvSpPr>
        <p:spPr>
          <a:xfrm>
            <a:off x="990600" y="1295400"/>
            <a:ext cx="8991600" cy="4016375"/>
          </a:xfrm>
        </p:spPr>
        <p:txBody>
          <a:bodyPr/>
          <a:lstStyle/>
          <a:p>
            <a:r>
              <a:rPr lang="ru-RU" sz="2400"/>
              <a:t>«…в дошкольном периоде дети усваивают моральные правила и  нормы. Благодаря тому, что соблюдение определённых норм приносит ребенку положительные эмоции, они начинают восприниматься им как нечто само собой положительное. </a:t>
            </a:r>
            <a:r>
              <a:rPr lang="ru-RU" sz="2400">
                <a:latin typeface="Arial" charset="0"/>
              </a:rPr>
              <a:t>                </a:t>
            </a:r>
            <a:r>
              <a:rPr lang="ru-RU" sz="2400"/>
              <a:t>В связи с этим в дошкольном детстве необходимо обратить внимание на усвоение норм и ценностей, принятых в обществе, включая нравственные и моральные ценности: воспитывать любовь и уважение к малой Родине, к родной природе, к национальным  традициям и праздникам; прививать уважение и интерес к различным культурам, акцентируя внимание на сходстве ценностей народов, населяющих нашу большую страну»</a:t>
            </a:r>
          </a:p>
        </p:txBody>
      </p:sp>
      <p:sp>
        <p:nvSpPr>
          <p:cNvPr id="16387" name="Rectangle 4"/>
          <p:cNvSpPr>
            <a:spLocks/>
          </p:cNvSpPr>
          <p:nvPr/>
        </p:nvSpPr>
        <p:spPr bwMode="auto">
          <a:xfrm>
            <a:off x="7315200" y="525780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2400" b="1" i="1">
                <a:solidFill>
                  <a:schemeClr val="tx2"/>
                </a:solidFill>
              </a:rPr>
              <a:t>     </a:t>
            </a:r>
            <a:r>
              <a:rPr lang="ru-RU" sz="2400" b="1" i="1">
                <a:solidFill>
                  <a:schemeClr val="tx2"/>
                </a:solidFill>
                <a:latin typeface="Calibri" pitchFamily="34" charset="0"/>
              </a:rPr>
              <a:t>Л.И. Божович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1371600" y="381000"/>
            <a:ext cx="7239000" cy="1095375"/>
          </a:xfrm>
        </p:spPr>
        <p:txBody>
          <a:bodyPr/>
          <a:lstStyle/>
          <a:p>
            <a:r>
              <a:rPr lang="ru-RU" sz="2400">
                <a:latin typeface="Arial" charset="0"/>
              </a:rPr>
              <a:t>Педагогические условия реализации процесса формирования исторических представлений детей дошкольного возраста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4294967295"/>
          </p:nvPr>
        </p:nvSpPr>
        <p:spPr>
          <a:xfrm>
            <a:off x="1676400" y="1752600"/>
            <a:ext cx="8001000" cy="3286125"/>
          </a:xfrm>
        </p:spPr>
        <p:txBody>
          <a:bodyPr/>
          <a:lstStyle/>
          <a:p>
            <a:pPr marL="273050" indent="-273050"/>
            <a:r>
              <a:rPr lang="ru-RU" sz="2400">
                <a:latin typeface="Arial" charset="0"/>
              </a:rPr>
              <a:t> - проведение бесед о семье, родном городе, родном         крае и России;</a:t>
            </a:r>
          </a:p>
          <a:p>
            <a:pPr marL="273050" indent="-273050"/>
            <a:r>
              <a:rPr lang="ru-RU" sz="2400">
                <a:latin typeface="Arial" charset="0"/>
              </a:rPr>
              <a:t> - чтение народных сказок;</a:t>
            </a:r>
          </a:p>
          <a:p>
            <a:pPr marL="273050" indent="-273050"/>
            <a:r>
              <a:rPr lang="ru-RU" sz="2400">
                <a:latin typeface="Arial" charset="0"/>
              </a:rPr>
              <a:t> - включение детей в игровую деятельность;</a:t>
            </a:r>
          </a:p>
          <a:p>
            <a:pPr marL="273050" indent="-273050"/>
            <a:r>
              <a:rPr lang="ru-RU" sz="2400">
                <a:latin typeface="Arial" charset="0"/>
              </a:rPr>
              <a:t> - использование дидактических игр;</a:t>
            </a:r>
          </a:p>
          <a:p>
            <a:pPr marL="273050" indent="-273050"/>
            <a:r>
              <a:rPr lang="ru-RU" sz="2400">
                <a:latin typeface="Arial" charset="0"/>
              </a:rPr>
              <a:t> - проведение экскурсий в краеведческий музей и по родному городу;</a:t>
            </a:r>
          </a:p>
          <a:p>
            <a:pPr marL="273050" indent="-273050"/>
            <a:r>
              <a:rPr lang="ru-RU" sz="2400">
                <a:latin typeface="Arial" charset="0"/>
              </a:rPr>
              <a:t> - изучение истории своей семьи.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2057400" y="533400"/>
            <a:ext cx="6400800" cy="1095375"/>
          </a:xfrm>
        </p:spPr>
        <p:txBody>
          <a:bodyPr/>
          <a:lstStyle/>
          <a:p>
            <a:r>
              <a:rPr lang="ru-RU" sz="2400">
                <a:latin typeface="Arial" charset="0"/>
              </a:rPr>
              <a:t>Календарно-тематическое планирование образовательного процесса с включением исторических аспектов по теме недели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914400" y="1752600"/>
            <a:ext cx="8915400" cy="1241425"/>
          </a:xfrm>
        </p:spPr>
        <p:txBody>
          <a:bodyPr/>
          <a:lstStyle/>
          <a:p>
            <a:r>
              <a:rPr lang="ru-RU">
                <a:latin typeface="Arial" charset="0"/>
              </a:rPr>
              <a:t> - </a:t>
            </a:r>
            <a:r>
              <a:rPr lang="ru-RU" sz="2400">
                <a:latin typeface="Arial" charset="0"/>
              </a:rPr>
              <a:t>беседы на исторические темы;</a:t>
            </a:r>
          </a:p>
          <a:p>
            <a:r>
              <a:rPr lang="ru-RU" sz="2400">
                <a:latin typeface="Arial" charset="0"/>
              </a:rPr>
              <a:t> - чтение и разбор народных сказок;</a:t>
            </a:r>
          </a:p>
          <a:p>
            <a:r>
              <a:rPr lang="ru-RU" sz="2400">
                <a:latin typeface="Arial" charset="0"/>
              </a:rPr>
              <a:t> - игры-путешествия по родному городу, краю, стране</a:t>
            </a:r>
          </a:p>
        </p:txBody>
      </p:sp>
      <p:sp>
        <p:nvSpPr>
          <p:cNvPr id="20483" name="Rectangle 4"/>
          <p:cNvSpPr>
            <a:spLocks/>
          </p:cNvSpPr>
          <p:nvPr/>
        </p:nvSpPr>
        <p:spPr bwMode="auto">
          <a:xfrm>
            <a:off x="1828800" y="3276600"/>
            <a:ext cx="64008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/>
            <a:r>
              <a:rPr lang="ru-RU" sz="2400" i="1">
                <a:solidFill>
                  <a:schemeClr val="tx2"/>
                </a:solidFill>
              </a:rPr>
              <a:t>найдёт своё отражение в еженедельной продуктивной деятельности:</a:t>
            </a:r>
          </a:p>
        </p:txBody>
      </p:sp>
      <p:sp>
        <p:nvSpPr>
          <p:cNvPr id="20484" name="Rectangle 5"/>
          <p:cNvSpPr>
            <a:spLocks/>
          </p:cNvSpPr>
          <p:nvPr/>
        </p:nvSpPr>
        <p:spPr bwMode="auto">
          <a:xfrm>
            <a:off x="990600" y="4343400"/>
            <a:ext cx="8915400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/>
              <a:t> - </a:t>
            </a:r>
            <a:r>
              <a:rPr lang="ru-RU" sz="2400"/>
              <a:t>рисовании;</a:t>
            </a:r>
          </a:p>
          <a:p>
            <a:pPr eaLnBrk="0" hangingPunct="0">
              <a:spcBef>
                <a:spcPct val="20000"/>
              </a:spcBef>
            </a:pPr>
            <a:r>
              <a:rPr lang="ru-RU" sz="2400"/>
              <a:t> - лепке;</a:t>
            </a:r>
          </a:p>
          <a:p>
            <a:pPr eaLnBrk="0" hangingPunct="0">
              <a:spcBef>
                <a:spcPct val="20000"/>
              </a:spcBef>
            </a:pPr>
            <a:r>
              <a:rPr lang="ru-RU" sz="2400"/>
              <a:t> - аппликации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662</Words>
  <Application>Microsoft Office PowerPoint</Application>
  <PresentationFormat>Широкоэкранный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Консультация для педагогов</vt:lpstr>
      <vt:lpstr>                 С.Кравцов</vt:lpstr>
      <vt:lpstr>Формирование исторических представлений дошкольников</vt:lpstr>
      <vt:lpstr>Никольская О.Д., Черкасова Е.Д. Система формирования исторических представлений в дошкольном детстве и педагогические условия…</vt:lpstr>
      <vt:lpstr>Л.Ф. Островская</vt:lpstr>
      <vt:lpstr>Презентация PowerPoint</vt:lpstr>
      <vt:lpstr>Формирование поведенческих норм и правил</vt:lpstr>
      <vt:lpstr>Педагогические условия реализации процесса формирования исторических представлений детей дошкольного возраста</vt:lpstr>
      <vt:lpstr>Календарно-тематическое планирование образовательного процесса с включением исторических аспектов по теме недели</vt:lpstr>
      <vt:lpstr>Проектная деятельность в рамках краеведческого направления</vt:lpstr>
      <vt:lpstr>Комплексно-тематический принцип как одно из основных педагогических условий организации образовательного процесса в условиях ДОО</vt:lpstr>
      <vt:lpstr>Проектная деятельность краеведческого направления  – второе основное педагогическое условие реализации системы формирования исторических представлений в дошкольном детстве :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dexp</dc:creator>
  <cp:lastModifiedBy>Альфия Садыкова</cp:lastModifiedBy>
  <cp:revision>24</cp:revision>
  <dcterms:created xsi:type="dcterms:W3CDTF">2023-09-19T06:23:01Z</dcterms:created>
  <dcterms:modified xsi:type="dcterms:W3CDTF">2025-01-19T16:54:16Z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2023-02-15T00:00:00Z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2023-09-19T00:00:00Z</vt:filetime>
  </property>
</Properties>
</file>