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2" r:id="rId3"/>
    <p:sldId id="257" r:id="rId4"/>
    <p:sldId id="259" r:id="rId5"/>
    <p:sldId id="265" r:id="rId6"/>
    <p:sldId id="268" r:id="rId7"/>
    <p:sldId id="261" r:id="rId8"/>
    <p:sldId id="266" r:id="rId9"/>
    <p:sldId id="270" r:id="rId10"/>
    <p:sldId id="260" r:id="rId11"/>
    <p:sldId id="267" r:id="rId12"/>
    <p:sldId id="269" r:id="rId13"/>
    <p:sldId id="256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BE"/>
    <a:srgbClr val="FFC319"/>
    <a:srgbClr val="A8D02A"/>
    <a:srgbClr val="FDF58D"/>
    <a:srgbClr val="808080"/>
    <a:srgbClr val="FCFCFC"/>
    <a:srgbClr val="E8E8E8"/>
    <a:srgbClr val="FFD84B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60" d="100"/>
          <a:sy n="60" d="100"/>
        </p:scale>
        <p:origin x="-16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EFCCB-7D40-400F-8223-8AA978B033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7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B5CF5-BF35-4A26-A83B-888F8FE92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A8B6E9FA-14CD-4A03-AFF4-2F7FF61C93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anose="020B0A04020102020204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72AF3-F878-4DDA-A445-161A7748A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14ADD-1F6A-4A4B-BB12-9CF7C156B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2CA479-792B-4012-BB86-149B39F98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433B03-65AB-4544-827F-80698373A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3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91F2F3-144B-4026-82BB-2F5331D52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3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B9891B-41C9-411C-8DA2-350326833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EDCD37-7B91-4A86-A50E-99B1F006E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FFB61-72A8-4E87-8A1F-B214E147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2E0D3-1BEC-4B97-8BE4-DA2DCF642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5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3E664-9044-49B2-BF66-7CCA89433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4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935C1-3B00-4D5F-A012-75932DC27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9570-81F4-4C95-B4CE-1C167B8CC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FDD0-12A0-424D-A43E-8444B2DF1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6938-7277-4C94-95CD-0F87A35A7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5CFFF-9729-48E2-907A-401A8EB30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2AE5D9-1CBA-45B2-88A9-81208BD2FE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914400" y="1916832"/>
            <a:ext cx="8050088" cy="1470025"/>
          </a:xfrm>
        </p:spPr>
        <p:txBody>
          <a:bodyPr/>
          <a:lstStyle/>
          <a:p>
            <a:pPr algn="ctr"/>
            <a:r>
              <a:rPr lang="ru-RU" sz="2500" dirty="0" smtClean="0">
                <a:solidFill>
                  <a:srgbClr val="000000"/>
                </a:solidFill>
              </a:rPr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«Формирование инженерного мышления с помощью кубиков</a:t>
            </a:r>
            <a:r>
              <a:rPr lang="ru-RU" sz="3600" dirty="0">
                <a:latin typeface="Bookman Old Style" panose="02050604050505020204" pitchFamily="18" charset="0"/>
              </a:rPr>
              <a:t> </a:t>
            </a:r>
            <a:r>
              <a:rPr lang="ru-RU" sz="3600" dirty="0" smtClean="0">
                <a:latin typeface="Bookman Old Style" panose="02050604050505020204" pitchFamily="18" charset="0"/>
              </a:rPr>
              <a:t>CUBORO</a:t>
            </a:r>
            <a:r>
              <a:rPr lang="ru-RU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»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3024336" cy="1008112"/>
          </a:xfrm>
          <a:solidFill>
            <a:srgbClr val="FEF9BE"/>
          </a:solidFill>
        </p:spPr>
        <p:txBody>
          <a:bodyPr/>
          <a:lstStyle/>
          <a:p>
            <a:pPr algn="ctr"/>
            <a:r>
              <a:rPr lang="ru-RU" sz="1800" b="1" dirty="0" smtClean="0"/>
              <a:t>МБОУ СОШ №29</a:t>
            </a:r>
          </a:p>
          <a:p>
            <a:pPr algn="ctr"/>
            <a:r>
              <a:rPr lang="ru-RU" sz="1800" b="1" dirty="0" smtClean="0"/>
              <a:t>ДО «Семицветик»</a:t>
            </a:r>
          </a:p>
          <a:p>
            <a:pPr algn="ctr"/>
            <a:r>
              <a:rPr lang="ru-RU" sz="1800" b="1" dirty="0" err="1"/>
              <a:t>г</a:t>
            </a:r>
            <a:r>
              <a:rPr lang="ru-RU" sz="1800" b="1" dirty="0" err="1" smtClean="0"/>
              <a:t>.о</a:t>
            </a:r>
            <a:r>
              <a:rPr lang="ru-RU" sz="1800" b="1" dirty="0" smtClean="0"/>
              <a:t>. Мытищи 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8065" y="522920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25-03-02 at 18.03.09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899592" y="116631"/>
            <a:ext cx="3729011" cy="6632083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1052736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Для детей конструктор-это прежде всего конечно игра, в которой каждый являясь ее участником, находит в ней какую- либо роль по душе, делает свои личные достижения и открытия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"/>
            <a:ext cx="9158288" cy="67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292" y="1124744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Игра «Мы строители!»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37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031825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Ценность </a:t>
            </a:r>
            <a:r>
              <a:rPr lang="ru-RU" dirty="0">
                <a:latin typeface="Bookman Old Style" panose="02050604050505020204" pitchFamily="18" charset="0"/>
              </a:rPr>
              <a:t>конструктора «</a:t>
            </a:r>
            <a:r>
              <a:rPr lang="ru-RU" dirty="0" err="1">
                <a:latin typeface="Bookman Old Style" panose="02050604050505020204" pitchFamily="18" charset="0"/>
              </a:rPr>
              <a:t>Cuboro</a:t>
            </a:r>
            <a:r>
              <a:rPr lang="ru-RU" dirty="0">
                <a:latin typeface="Bookman Old Style" panose="02050604050505020204" pitchFamily="18" charset="0"/>
              </a:rPr>
              <a:t>», заключается в возможности его применения в разных видах детской деятельности и вовлечение детей в научно-техническое творчество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4827" y="432645"/>
            <a:ext cx="1409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</a:t>
            </a:r>
            <a:r>
              <a:rPr lang="ru-RU" sz="2800" b="1" dirty="0">
                <a:latin typeface="Arial" charset="0"/>
                <a:cs typeface="Arial" charset="0"/>
              </a:rPr>
              <a:t>ыво</a:t>
            </a:r>
            <a:r>
              <a:rPr lang="ru-RU" sz="2800" b="1" dirty="0" smtClean="0"/>
              <a:t>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6724"/>
            <a:ext cx="2376264" cy="52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xn--38-kmc.xn--80aafey1amqq.xn--d1acj3b/images/events/cover/ddffff38ea1e67c61f2372ebef39718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22" y="2237910"/>
            <a:ext cx="6041082" cy="4021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95536" y="1772816"/>
            <a:ext cx="4860032" cy="1470025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3024336" cy="1224136"/>
          </a:xfrm>
          <a:solidFill>
            <a:srgbClr val="FEF9BE"/>
          </a:solidFill>
        </p:spPr>
        <p:txBody>
          <a:bodyPr/>
          <a:lstStyle/>
          <a:p>
            <a:pPr algn="ctr"/>
            <a:r>
              <a:rPr lang="ru-RU" sz="1800" b="1" dirty="0" smtClean="0"/>
              <a:t>МБОУ СОШ №29</a:t>
            </a:r>
          </a:p>
          <a:p>
            <a:pPr algn="ctr"/>
            <a:r>
              <a:rPr lang="ru-RU" sz="1800" b="1" dirty="0" smtClean="0"/>
              <a:t>ДО «Семицветик»</a:t>
            </a:r>
          </a:p>
          <a:p>
            <a:pPr algn="ctr"/>
            <a:r>
              <a:rPr lang="ru-RU" sz="1800" b="1" dirty="0" err="1"/>
              <a:t>г</a:t>
            </a:r>
            <a:r>
              <a:rPr lang="ru-RU" sz="1800" b="1" dirty="0" err="1" smtClean="0"/>
              <a:t>.о</a:t>
            </a:r>
            <a:r>
              <a:rPr lang="ru-RU" sz="1800" b="1" dirty="0" smtClean="0"/>
              <a:t>. Мытищи </a:t>
            </a:r>
            <a:endParaRPr lang="ru-RU" sz="1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9552" y="2148510"/>
            <a:ext cx="7992888" cy="243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51587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12576" y="188640"/>
            <a:ext cx="6480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1913" fontAlgn="auto">
              <a:spcAft>
                <a:spcPts val="0"/>
              </a:spcAft>
              <a:defRPr/>
            </a:pPr>
            <a:r>
              <a:rPr lang="ru-RU" sz="2800" b="1" dirty="0">
                <a:latin typeface="Arial Black" pitchFamily="34" charset="0"/>
                <a:cs typeface="Arial" pitchFamily="34" charset="0"/>
              </a:rPr>
              <a:t>Что </a:t>
            </a: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такое</a:t>
            </a:r>
            <a:r>
              <a:rPr lang="ru-RU" sz="28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  <a:cs typeface="Arial" pitchFamily="34" charset="0"/>
              </a:rPr>
              <a:t>Cuboro</a:t>
            </a:r>
            <a:r>
              <a:rPr lang="ru-RU" sz="54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196752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ja-JP" sz="2000" dirty="0" err="1">
                <a:latin typeface="Bookman Old Style" panose="02050604050505020204" pitchFamily="18" charset="0"/>
              </a:rPr>
              <a:t>Cuboro</a:t>
            </a:r>
            <a:r>
              <a:rPr lang="ru-RU" altLang="ja-JP" sz="2000" dirty="0">
                <a:latin typeface="Bookman Old Style" panose="02050604050505020204" pitchFamily="18" charset="0"/>
              </a:rPr>
              <a:t> – это </a:t>
            </a:r>
            <a:r>
              <a:rPr lang="ru-RU" altLang="ja-JP" sz="2000" dirty="0" smtClean="0">
                <a:latin typeface="Bookman Old Style" panose="02050604050505020204" pitchFamily="18" charset="0"/>
              </a:rPr>
              <a:t>деревянный</a:t>
            </a:r>
          </a:p>
          <a:p>
            <a:pPr algn="l" eaLnBrk="1" hangingPunct="1"/>
            <a:r>
              <a:rPr lang="ru-RU" altLang="ja-JP" sz="2000" dirty="0" smtClean="0">
                <a:latin typeface="Bookman Old Style" panose="02050604050505020204" pitchFamily="18" charset="0"/>
              </a:rPr>
              <a:t> </a:t>
            </a:r>
            <a:r>
              <a:rPr lang="ru-RU" altLang="ja-JP" sz="2000" dirty="0">
                <a:latin typeface="Bookman Old Style" panose="02050604050505020204" pitchFamily="18" charset="0"/>
              </a:rPr>
              <a:t>конструктор</a:t>
            </a:r>
            <a:r>
              <a:rPr lang="ru-RU" altLang="ja-JP" sz="2000" dirty="0" smtClean="0">
                <a:latin typeface="Bookman Old Style" panose="02050604050505020204" pitchFamily="18" charset="0"/>
              </a:rPr>
              <a:t>,</a:t>
            </a:r>
            <a:r>
              <a:rPr lang="ru-RU" altLang="ru-RU" sz="2000" dirty="0">
                <a:latin typeface="Bookman Old Style" panose="02050604050505020204" pitchFamily="18" charset="0"/>
              </a:rPr>
              <a:t> 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изобретение</a:t>
            </a:r>
          </a:p>
          <a:p>
            <a:pPr algn="l" eaLnBrk="1" hangingPunct="1"/>
            <a:r>
              <a:rPr lang="ru-RU" alt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altLang="ru-RU" sz="2000" dirty="0">
                <a:latin typeface="Bookman Old Style" panose="02050604050505020204" pitchFamily="18" charset="0"/>
              </a:rPr>
              <a:t>швейцарского инженера </a:t>
            </a:r>
            <a:r>
              <a:rPr lang="ru-RU" altLang="ru-RU" sz="2000" dirty="0" err="1" smtClean="0">
                <a:latin typeface="Bookman Old Style" panose="02050604050505020204" pitchFamily="18" charset="0"/>
              </a:rPr>
              <a:t>Маттиаса</a:t>
            </a:r>
            <a:endParaRPr lang="ru-RU" altLang="ru-RU" sz="2000" dirty="0" smtClean="0">
              <a:latin typeface="Bookman Old Style" panose="02050604050505020204" pitchFamily="18" charset="0"/>
            </a:endParaRPr>
          </a:p>
          <a:p>
            <a:pPr algn="l" eaLnBrk="1" hangingPunct="1"/>
            <a:r>
              <a:rPr lang="ru-RU" alt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altLang="ru-RU" sz="2000" dirty="0" err="1">
                <a:latin typeface="Bookman Old Style" panose="02050604050505020204" pitchFamily="18" charset="0"/>
              </a:rPr>
              <a:t>Эттера</a:t>
            </a:r>
            <a:r>
              <a:rPr lang="ru-RU" altLang="ru-RU" sz="2000" dirty="0">
                <a:latin typeface="Bookman Old Style" panose="02050604050505020204" pitchFamily="18" charset="0"/>
              </a:rPr>
              <a:t>. 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Разработан </a:t>
            </a:r>
            <a:r>
              <a:rPr lang="ru-RU" altLang="ru-RU" sz="2000" dirty="0">
                <a:latin typeface="Bookman Old Style" panose="02050604050505020204" pitchFamily="18" charset="0"/>
              </a:rPr>
              <a:t>фирмой </a:t>
            </a:r>
            <a:r>
              <a:rPr lang="en-US" altLang="ru-RU" sz="2000" dirty="0" err="1">
                <a:latin typeface="Bookman Old Style" panose="02050604050505020204" pitchFamily="18" charset="0"/>
              </a:rPr>
              <a:t>Cuboro</a:t>
            </a:r>
            <a:r>
              <a:rPr lang="ru-RU" altLang="ru-RU" sz="2000" dirty="0">
                <a:latin typeface="Bookman Old Style" panose="02050604050505020204" pitchFamily="18" charset="0"/>
              </a:rPr>
              <a:t> (Швейцария) в 1976 году. 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altLang="ja-JP" sz="2000" dirty="0" smtClean="0">
                <a:latin typeface="Bookman Old Style" panose="02050604050505020204" pitchFamily="18" charset="0"/>
              </a:rPr>
              <a:t>Конструктор способствует </a:t>
            </a:r>
            <a:r>
              <a:rPr lang="ru-RU" altLang="ja-JP" sz="2000" dirty="0">
                <a:latin typeface="Bookman Old Style" panose="02050604050505020204" pitchFamily="18" charset="0"/>
              </a:rPr>
              <a:t>развитию интеллектуальных способностей у детей и </a:t>
            </a:r>
            <a:endParaRPr lang="ru-RU" altLang="ja-JP" sz="2000" dirty="0" smtClean="0">
              <a:latin typeface="Bookman Old Style" panose="02050604050505020204" pitchFamily="18" charset="0"/>
            </a:endParaRPr>
          </a:p>
          <a:p>
            <a:pPr algn="l" eaLnBrk="1" hangingPunct="1"/>
            <a:r>
              <a:rPr lang="ru-RU" altLang="ja-JP" sz="2000" dirty="0" smtClean="0">
                <a:latin typeface="Bookman Old Style" panose="02050604050505020204" pitchFamily="18" charset="0"/>
              </a:rPr>
              <a:t>взрослых</a:t>
            </a:r>
            <a:r>
              <a:rPr lang="ru-RU" altLang="ja-JP" sz="2000" dirty="0">
                <a:latin typeface="Bookman Old Style" panose="02050604050505020204" pitchFamily="18" charset="0"/>
              </a:rPr>
              <a:t>. </a:t>
            </a:r>
            <a:r>
              <a:rPr lang="ru-RU" altLang="ja-JP" sz="2000" dirty="0" smtClean="0">
                <a:latin typeface="Bookman Old Style" panose="02050604050505020204" pitchFamily="18" charset="0"/>
              </a:rPr>
              <a:t>На </a:t>
            </a:r>
            <a:r>
              <a:rPr lang="ru-RU" altLang="ja-JP" sz="2000" dirty="0">
                <a:latin typeface="Bookman Old Style" panose="02050604050505020204" pitchFamily="18" charset="0"/>
              </a:rPr>
              <a:t>поверхности и внутри кубиков </a:t>
            </a:r>
            <a:endParaRPr lang="ru-RU" altLang="ja-JP" sz="2000" dirty="0" smtClean="0">
              <a:latin typeface="Bookman Old Style" panose="02050604050505020204" pitchFamily="18" charset="0"/>
            </a:endParaRPr>
          </a:p>
          <a:p>
            <a:pPr algn="l" eaLnBrk="1" hangingPunct="1"/>
            <a:r>
              <a:rPr lang="ru-RU" altLang="ja-JP" sz="2000" dirty="0" smtClean="0">
                <a:latin typeface="Bookman Old Style" panose="02050604050505020204" pitchFamily="18" charset="0"/>
              </a:rPr>
              <a:t>имеются </a:t>
            </a:r>
            <a:r>
              <a:rPr lang="ru-RU" altLang="ja-JP" sz="2000" dirty="0">
                <a:latin typeface="Bookman Old Style" panose="02050604050505020204" pitchFamily="18" charset="0"/>
              </a:rPr>
              <a:t>симметрично подобранные </a:t>
            </a:r>
            <a:endParaRPr lang="ru-RU" altLang="ja-JP" sz="2000" dirty="0" smtClean="0">
              <a:latin typeface="Bookman Old Style" panose="02050604050505020204" pitchFamily="18" charset="0"/>
            </a:endParaRPr>
          </a:p>
          <a:p>
            <a:pPr algn="l" eaLnBrk="1" hangingPunct="1"/>
            <a:r>
              <a:rPr lang="ru-RU" altLang="ja-JP" sz="2000" dirty="0" smtClean="0">
                <a:latin typeface="Bookman Old Style" panose="02050604050505020204" pitchFamily="18" charset="0"/>
              </a:rPr>
              <a:t>углубления </a:t>
            </a:r>
            <a:r>
              <a:rPr lang="ru-RU" altLang="ja-JP" sz="2000" dirty="0">
                <a:latin typeface="Bookman Old Style" panose="02050604050505020204" pitchFamily="18" charset="0"/>
              </a:rPr>
              <a:t>и отверстия. Соединяя кубики, </a:t>
            </a:r>
            <a:endParaRPr lang="ru-RU" altLang="ja-JP" sz="2000" dirty="0" smtClean="0">
              <a:latin typeface="Bookman Old Style" panose="02050604050505020204" pitchFamily="18" charset="0"/>
            </a:endParaRPr>
          </a:p>
          <a:p>
            <a:pPr algn="l" eaLnBrk="1" hangingPunct="1"/>
            <a:r>
              <a:rPr lang="ru-RU" altLang="ja-JP" sz="2000" dirty="0" smtClean="0">
                <a:latin typeface="Bookman Old Style" panose="02050604050505020204" pitchFamily="18" charset="0"/>
              </a:rPr>
              <a:t>вы </a:t>
            </a:r>
            <a:r>
              <a:rPr lang="ru-RU" altLang="ja-JP" sz="2000" dirty="0">
                <a:latin typeface="Bookman Old Style" panose="02050604050505020204" pitchFamily="18" charset="0"/>
              </a:rPr>
              <a:t>имеете возможность создать лабиринты </a:t>
            </a:r>
            <a:endParaRPr lang="ru-RU" altLang="ja-JP" sz="2000" dirty="0" smtClean="0">
              <a:latin typeface="Bookman Old Style" panose="02050604050505020204" pitchFamily="18" charset="0"/>
            </a:endParaRPr>
          </a:p>
          <a:p>
            <a:pPr algn="l" eaLnBrk="1" hangingPunct="1"/>
            <a:r>
              <a:rPr lang="ru-RU" altLang="ja-JP" sz="2000" dirty="0" smtClean="0">
                <a:latin typeface="Bookman Old Style" panose="02050604050505020204" pitchFamily="18" charset="0"/>
              </a:rPr>
              <a:t>разной </a:t>
            </a:r>
            <a:r>
              <a:rPr lang="ru-RU" altLang="ja-JP" sz="2000" dirty="0">
                <a:latin typeface="Bookman Old Style" panose="02050604050505020204" pitchFamily="18" charset="0"/>
              </a:rPr>
              <a:t>сложности. </a:t>
            </a:r>
          </a:p>
          <a:p>
            <a:pPr algn="just" eaLnBrk="1" hangingPunct="1"/>
            <a:endParaRPr lang="ru-RU" altLang="ja-JP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22" y="55610"/>
            <a:ext cx="3797359" cy="214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2" descr="cuboro-event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6" y="4688879"/>
            <a:ext cx="2620962" cy="197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Без названия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b="10912"/>
          <a:stretch>
            <a:fillRect/>
          </a:stretch>
        </p:blipFill>
        <p:spPr bwMode="auto">
          <a:xfrm>
            <a:off x="2756768" y="4688879"/>
            <a:ext cx="3327400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 названия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6" t="8386" b="8386"/>
          <a:stretch>
            <a:fillRect/>
          </a:stretch>
        </p:blipFill>
        <p:spPr bwMode="auto">
          <a:xfrm>
            <a:off x="6550288" y="2483038"/>
            <a:ext cx="2334996" cy="4138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" y="293995"/>
            <a:ext cx="3676485" cy="367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3679864"/>
            <a:ext cx="77768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Bookman Old Style" panose="02050604050505020204" pitchFamily="18" charset="0"/>
              </a:rPr>
              <a:t>Коструктор</a:t>
            </a:r>
            <a:r>
              <a:rPr lang="ru-RU" sz="2000" dirty="0">
                <a:latin typeface="Bookman Old Style" panose="02050604050505020204" pitchFamily="18" charset="0"/>
              </a:rPr>
              <a:t> «</a:t>
            </a:r>
            <a:r>
              <a:rPr lang="ru-RU" sz="2000" dirty="0" err="1">
                <a:latin typeface="Bookman Old Style" panose="02050604050505020204" pitchFamily="18" charset="0"/>
              </a:rPr>
              <a:t>Cuboro</a:t>
            </a:r>
            <a:r>
              <a:rPr lang="ru-RU" sz="2000" dirty="0">
                <a:latin typeface="Bookman Old Style" panose="02050604050505020204" pitchFamily="18" charset="0"/>
              </a:rPr>
              <a:t>» решает огромное количество задач разной степени сложности, развивает в детях прежде всего техническое творчество, вызывает интерес к науке и технике.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Занятия </a:t>
            </a:r>
            <a:r>
              <a:rPr lang="ru-RU" sz="2000" dirty="0">
                <a:latin typeface="Bookman Old Style" panose="02050604050505020204" pitchFamily="18" charset="0"/>
              </a:rPr>
              <a:t>с конструктором CUBORO развивают учебные навыки, пространственное воображение, логику, речь, коммуникацию, математические навыки и даже проектирование и </a:t>
            </a:r>
            <a:r>
              <a:rPr lang="ru-RU" sz="2000" dirty="0" err="1">
                <a:latin typeface="Bookman Old Style" panose="02050604050505020204" pitchFamily="18" charset="0"/>
              </a:rPr>
              <a:t>алгоритмику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780928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cap="all" dirty="0">
                <a:solidFill>
                  <a:schemeClr val="accent6">
                    <a:lumMod val="50000"/>
                  </a:schemeClr>
                </a:solidFill>
              </a:rPr>
              <a:t>Игровой конструктор </a:t>
            </a:r>
            <a:r>
              <a:rPr lang="en-US" b="1" cap="all" dirty="0">
                <a:solidFill>
                  <a:schemeClr val="accent6">
                    <a:lumMod val="50000"/>
                  </a:schemeClr>
                </a:solidFill>
              </a:rPr>
              <a:t>CUBORO </a:t>
            </a:r>
            <a:r>
              <a:rPr lang="ru-RU" b="1" cap="all" dirty="0">
                <a:solidFill>
                  <a:schemeClr val="accent6">
                    <a:lumMod val="50000"/>
                  </a:schemeClr>
                </a:solidFill>
              </a:rPr>
              <a:t>в образовательной системе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610"/>
            <a:ext cx="4306982" cy="243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67" b="30101"/>
          <a:stretch/>
        </p:blipFill>
        <p:spPr>
          <a:xfrm>
            <a:off x="251520" y="183952"/>
            <a:ext cx="4896544" cy="360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8" b="18788"/>
          <a:stretch/>
        </p:blipFill>
        <p:spPr>
          <a:xfrm>
            <a:off x="5004048" y="1951286"/>
            <a:ext cx="3431041" cy="429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55555"/>
          <a:stretch/>
        </p:blipFill>
        <p:spPr>
          <a:xfrm>
            <a:off x="272781" y="3753830"/>
            <a:ext cx="3374132" cy="255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82955" y="692696"/>
            <a:ext cx="4425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ШАРИК во время проката оживляет кинетическую модель, пробуждая радость экспериментов и поддерживая логическое мышление.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Кубики по номерам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0378" r="4150" b="32582"/>
          <a:stretch>
            <a:fillRect/>
          </a:stretch>
        </p:blipFill>
        <p:spPr bwMode="auto">
          <a:xfrm>
            <a:off x="315389" y="1762269"/>
            <a:ext cx="8491859" cy="507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80728"/>
            <a:ext cx="5760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Arial" charset="0"/>
                <a:ea typeface="Calibri" pitchFamily="34" charset="0"/>
                <a:cs typeface="Arial" charset="0"/>
              </a:rPr>
              <a:t>Знакомство с кубиками</a:t>
            </a:r>
            <a:endParaRPr lang="ru-RU" altLang="ru-RU" sz="28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4672" y="620688"/>
            <a:ext cx="2254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charset="0"/>
                <a:cs typeface="Arial" charset="0"/>
              </a:rPr>
              <a:t>ЗАДАНИЕ </a:t>
            </a:r>
            <a:r>
              <a:rPr lang="en-US" altLang="ru-RU" sz="2800" b="1" dirty="0" smtClean="0">
                <a:latin typeface="Arial" charset="0"/>
                <a:cs typeface="Arial" charset="0"/>
              </a:rPr>
              <a:t>1</a:t>
            </a:r>
            <a:endParaRPr lang="ru-RU" altLang="ru-RU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7662" y="332656"/>
            <a:ext cx="9339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latin typeface="Arial" charset="0"/>
                <a:ea typeface="Calibri" pitchFamily="34" charset="0"/>
                <a:cs typeface="Arial" charset="0"/>
              </a:rPr>
              <a:t>Задание </a:t>
            </a:r>
          </a:p>
          <a:p>
            <a:r>
              <a:rPr lang="ru-RU" altLang="ru-RU" sz="2000" dirty="0">
                <a:latin typeface="Arial" charset="0"/>
                <a:ea typeface="Calibri" pitchFamily="34" charset="0"/>
                <a:cs typeface="Arial" charset="0"/>
              </a:rPr>
              <a:t>Найдите </a:t>
            </a:r>
            <a:r>
              <a:rPr lang="ru-RU" altLang="ru-RU" sz="2000" dirty="0" smtClean="0">
                <a:latin typeface="Arial" charset="0"/>
                <a:ea typeface="Calibri" pitchFamily="34" charset="0"/>
                <a:cs typeface="Arial" charset="0"/>
              </a:rPr>
              <a:t>кубики.</a:t>
            </a:r>
            <a:endParaRPr lang="ru-RU" altLang="ru-RU" sz="2000" dirty="0">
              <a:latin typeface="Arial" charset="0"/>
              <a:ea typeface="Calibri" pitchFamily="34" charset="0"/>
              <a:cs typeface="Arial" charset="0"/>
            </a:endParaRPr>
          </a:p>
          <a:p>
            <a:r>
              <a:rPr lang="ru-RU" altLang="ru-RU" sz="2000" dirty="0" smtClean="0">
                <a:latin typeface="Arial" charset="0"/>
                <a:ea typeface="Calibri" pitchFamily="34" charset="0"/>
                <a:cs typeface="Arial" charset="0"/>
              </a:rPr>
              <a:t>Найдите </a:t>
            </a:r>
            <a:r>
              <a:rPr lang="ru-RU" altLang="ru-RU" sz="2000" dirty="0">
                <a:latin typeface="Arial" charset="0"/>
                <a:ea typeface="Calibri" pitchFamily="34" charset="0"/>
                <a:cs typeface="Arial" charset="0"/>
              </a:rPr>
              <a:t>кубики на </a:t>
            </a:r>
            <a:r>
              <a:rPr lang="ru-RU" altLang="ru-RU" sz="2000" dirty="0" smtClean="0">
                <a:latin typeface="Arial" charset="0"/>
                <a:ea typeface="Calibri" pitchFamily="34" charset="0"/>
                <a:cs typeface="Arial" charset="0"/>
              </a:rPr>
              <a:t>ощупь.</a:t>
            </a:r>
          </a:p>
          <a:p>
            <a:r>
              <a:rPr lang="ru-RU" altLang="ru-RU" sz="2000" dirty="0" smtClean="0">
                <a:latin typeface="Arial" charset="0"/>
                <a:ea typeface="Calibri" pitchFamily="34" charset="0"/>
                <a:cs typeface="Arial" charset="0"/>
              </a:rPr>
              <a:t> Какой</a:t>
            </a:r>
            <a:r>
              <a:rPr lang="en-US" altLang="ru-RU" sz="20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ea typeface="Calibri" pitchFamily="34" charset="0"/>
                <a:cs typeface="Arial" charset="0"/>
              </a:rPr>
              <a:t>кубик используется для сброса шарика в тоннель?, на уровень ниже?</a:t>
            </a:r>
            <a:endParaRPr lang="ru-RU" altLang="ru-RU" sz="2000" dirty="0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3" name="Рисунок 5" descr="Кубики по номерам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0378" r="4150" b="32582"/>
          <a:stretch>
            <a:fillRect/>
          </a:stretch>
        </p:blipFill>
        <p:spPr bwMode="auto">
          <a:xfrm>
            <a:off x="315389" y="1888597"/>
            <a:ext cx="8491859" cy="478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648"/>
          <a:stretch/>
        </p:blipFill>
        <p:spPr>
          <a:xfrm>
            <a:off x="1763688" y="3284984"/>
            <a:ext cx="7074818" cy="325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8" b="24329"/>
          <a:stretch/>
        </p:blipFill>
        <p:spPr>
          <a:xfrm>
            <a:off x="236574" y="620688"/>
            <a:ext cx="2193376" cy="406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620688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Дидактическая игра "Найди  адрес" предполагает формирование у детей основы информатики, развитие логического и абстрактного мышления, памяти, произвольного внимания, воображения, ориентировке на листе бумаги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22" r="71481" b="46667"/>
          <a:stretch/>
        </p:blipFill>
        <p:spPr>
          <a:xfrm>
            <a:off x="2627784" y="620688"/>
            <a:ext cx="1656184" cy="178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3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256" y="188640"/>
            <a:ext cx="55974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charset="0"/>
                <a:cs typeface="Arial" charset="0"/>
              </a:rPr>
              <a:t>ЗАДАНИЕ </a:t>
            </a:r>
            <a:r>
              <a:rPr lang="ru-RU" altLang="ru-RU" sz="2800" b="1" dirty="0" smtClean="0">
                <a:latin typeface="Arial" charset="0"/>
                <a:cs typeface="Arial" charset="0"/>
              </a:rPr>
              <a:t>4</a:t>
            </a:r>
          </a:p>
          <a:p>
            <a:r>
              <a:rPr lang="ru-RU" altLang="ru-RU" sz="2800" b="1" dirty="0" smtClean="0">
                <a:latin typeface="Arial" charset="0"/>
                <a:cs typeface="Arial" charset="0"/>
              </a:rPr>
              <a:t>Знакомство с осью координат</a:t>
            </a:r>
            <a:endParaRPr lang="ru-RU" altLang="ru-RU" sz="2800" b="1" dirty="0">
              <a:latin typeface="Arial" charset="0"/>
              <a:cs typeface="Arial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" y="1338213"/>
            <a:ext cx="8971218" cy="544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109" y="692696"/>
            <a:ext cx="88943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Обратите </a:t>
            </a:r>
            <a:r>
              <a:rPr lang="ru-RU" sz="2400" b="1" dirty="0" smtClean="0"/>
              <a:t>внимание!!!</a:t>
            </a:r>
          </a:p>
          <a:p>
            <a:r>
              <a:rPr lang="ru-RU" sz="2400" b="1" dirty="0"/>
              <a:t> </a:t>
            </a:r>
            <a:r>
              <a:rPr lang="ru-RU" sz="2400" b="1" dirty="0" smtClean="0"/>
              <a:t>При </a:t>
            </a:r>
            <a:r>
              <a:rPr lang="ru-RU" sz="2400" b="1" dirty="0"/>
              <a:t>создании конструкций необходимо соблюдать некоторые условия</a:t>
            </a:r>
            <a:r>
              <a:rPr lang="ru-RU" sz="2400" dirty="0"/>
              <a:t>:</a:t>
            </a:r>
            <a:r>
              <a:rPr lang="ru-RU" dirty="0"/>
              <a:t> 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-У конструкции должно быть несколько уровней для того чтобы шарик постоянно получал энергию для безостановочного движения.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-Необходимо избегать построения длинных горизонтальных участков, особенно содержащих повороты и круговое движение.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-Сложные дорожки, особенно с круговым движением, рекомендуется размещать на первом уровне, чтобы не тратить большое количество кубиков в качестве базовых.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-Для сброса шарика с поверхности желоба в тоннель необходимо использовать кубик № 11.  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-Необходимо использовать кубик № 12 для сброса шарика с поверхности желоба в желоб на уровень ниже</a:t>
            </a:r>
            <a:r>
              <a:rPr lang="ru-RU" u="sng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8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351</TotalTime>
  <Words>253</Words>
  <Application>Microsoft Office PowerPoint</Application>
  <PresentationFormat>Экран (4:3)</PresentationFormat>
  <Paragraphs>42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 «Формирование инженерного мышления с помощью кубиков CUBORO»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Окружное методическое объединение «Организация</dc:title>
  <dc:creator>Семицветик</dc:creator>
  <dc:description>http://propowerpoint.ru - Áåñïëàòíûå øàáëîíû äëÿ ïðåçåíòàöèé. Ïîëåçíûå ñîâåòû è óðîêè  _x000d__x000d_
PowerPoint .</dc:description>
  <cp:lastModifiedBy>Марина</cp:lastModifiedBy>
  <cp:revision>26</cp:revision>
  <dcterms:created xsi:type="dcterms:W3CDTF">2023-11-07T11:30:03Z</dcterms:created>
  <dcterms:modified xsi:type="dcterms:W3CDTF">2025-03-16T17:23:59Z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