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6" r:id="rId2"/>
    <p:sldId id="257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56" r:id="rId1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B1FE"/>
    <a:srgbClr val="FFC319"/>
    <a:srgbClr val="A8D02A"/>
    <a:srgbClr val="FF6161"/>
    <a:srgbClr val="FEFAC6"/>
    <a:srgbClr val="98805B"/>
    <a:srgbClr val="FEF9BE"/>
    <a:srgbClr val="FDF58D"/>
    <a:srgbClr val="808080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 varScale="1">
        <p:scale>
          <a:sx n="52" d="100"/>
          <a:sy n="52" d="100"/>
        </p:scale>
        <p:origin x="955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1FEFCCB-7D40-400F-8223-8AA978B033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71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EB5CF5-BF35-4A26-A83B-888F8FE920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697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Freeform 40"/>
          <p:cNvSpPr>
            <a:spLocks/>
          </p:cNvSpPr>
          <p:nvPr/>
        </p:nvSpPr>
        <p:spPr bwMode="gray">
          <a:xfrm>
            <a:off x="0" y="6048375"/>
            <a:ext cx="2762250" cy="809625"/>
          </a:xfrm>
          <a:custGeom>
            <a:avLst/>
            <a:gdLst>
              <a:gd name="T0" fmla="*/ 0 w 1740"/>
              <a:gd name="T1" fmla="*/ 0 h 510"/>
              <a:gd name="T2" fmla="*/ 0 w 1740"/>
              <a:gd name="T3" fmla="*/ 510 h 510"/>
              <a:gd name="T4" fmla="*/ 1740 w 1740"/>
              <a:gd name="T5" fmla="*/ 510 h 510"/>
              <a:gd name="T6" fmla="*/ 1595 w 1740"/>
              <a:gd name="T7" fmla="*/ 30 h 510"/>
              <a:gd name="T8" fmla="*/ 0 w 1740"/>
              <a:gd name="T9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0" h="510">
                <a:moveTo>
                  <a:pt x="0" y="0"/>
                </a:moveTo>
                <a:lnTo>
                  <a:pt x="0" y="510"/>
                </a:lnTo>
                <a:cubicBezTo>
                  <a:pt x="0" y="510"/>
                  <a:pt x="870" y="510"/>
                  <a:pt x="1740" y="510"/>
                </a:cubicBezTo>
                <a:cubicBezTo>
                  <a:pt x="1650" y="258"/>
                  <a:pt x="1595" y="30"/>
                  <a:pt x="1595" y="30"/>
                </a:cubicBezTo>
                <a:cubicBezTo>
                  <a:pt x="798" y="54"/>
                  <a:pt x="0" y="0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3" name="Freeform 41"/>
          <p:cNvSpPr>
            <a:spLocks/>
          </p:cNvSpPr>
          <p:nvPr/>
        </p:nvSpPr>
        <p:spPr bwMode="gray">
          <a:xfrm>
            <a:off x="2590800" y="4705350"/>
            <a:ext cx="6400800" cy="2152650"/>
          </a:xfrm>
          <a:custGeom>
            <a:avLst/>
            <a:gdLst>
              <a:gd name="T0" fmla="*/ 1116 w 4032"/>
              <a:gd name="T1" fmla="*/ 0 h 1356"/>
              <a:gd name="T2" fmla="*/ 3840 w 4032"/>
              <a:gd name="T3" fmla="*/ 636 h 1356"/>
              <a:gd name="T4" fmla="*/ 4032 w 4032"/>
              <a:gd name="T5" fmla="*/ 1356 h 1356"/>
              <a:gd name="T6" fmla="*/ 288 w 4032"/>
              <a:gd name="T7" fmla="*/ 1356 h 1356"/>
              <a:gd name="T8" fmla="*/ 0 w 4032"/>
              <a:gd name="T9" fmla="*/ 828 h 1356"/>
              <a:gd name="T10" fmla="*/ 1116 w 4032"/>
              <a:gd name="T11" fmla="*/ 0 h 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32" h="1356">
                <a:moveTo>
                  <a:pt x="1116" y="0"/>
                </a:moveTo>
                <a:cubicBezTo>
                  <a:pt x="2370" y="1254"/>
                  <a:pt x="3840" y="636"/>
                  <a:pt x="3840" y="636"/>
                </a:cubicBezTo>
                <a:cubicBezTo>
                  <a:pt x="4032" y="966"/>
                  <a:pt x="4032" y="1356"/>
                  <a:pt x="4032" y="1356"/>
                </a:cubicBezTo>
                <a:cubicBezTo>
                  <a:pt x="4032" y="1356"/>
                  <a:pt x="2160" y="1356"/>
                  <a:pt x="288" y="1356"/>
                </a:cubicBezTo>
                <a:cubicBezTo>
                  <a:pt x="120" y="1140"/>
                  <a:pt x="0" y="828"/>
                  <a:pt x="0" y="828"/>
                </a:cubicBezTo>
                <a:lnTo>
                  <a:pt x="1116" y="0"/>
                </a:ln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4" name="Freeform 42"/>
          <p:cNvSpPr>
            <a:spLocks/>
          </p:cNvSpPr>
          <p:nvPr/>
        </p:nvSpPr>
        <p:spPr bwMode="gray">
          <a:xfrm>
            <a:off x="4400550" y="781050"/>
            <a:ext cx="4743450" cy="5048250"/>
          </a:xfrm>
          <a:custGeom>
            <a:avLst/>
            <a:gdLst>
              <a:gd name="T0" fmla="*/ 510 w 2988"/>
              <a:gd name="T1" fmla="*/ 1098 h 3180"/>
              <a:gd name="T2" fmla="*/ 2280 w 2988"/>
              <a:gd name="T3" fmla="*/ 0 h 3180"/>
              <a:gd name="T4" fmla="*/ 2988 w 2988"/>
              <a:gd name="T5" fmla="*/ 342 h 3180"/>
              <a:gd name="T6" fmla="*/ 2988 w 2988"/>
              <a:gd name="T7" fmla="*/ 2772 h 3180"/>
              <a:gd name="T8" fmla="*/ 1452 w 2988"/>
              <a:gd name="T9" fmla="*/ 3060 h 3180"/>
              <a:gd name="T10" fmla="*/ 0 w 2988"/>
              <a:gd name="T11" fmla="*/ 2406 h 3180"/>
              <a:gd name="T12" fmla="*/ 510 w 2988"/>
              <a:gd name="T13" fmla="*/ 1098 h 3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88" h="3180">
                <a:moveTo>
                  <a:pt x="510" y="1098"/>
                </a:moveTo>
                <a:cubicBezTo>
                  <a:pt x="1710" y="840"/>
                  <a:pt x="2280" y="0"/>
                  <a:pt x="2280" y="0"/>
                </a:cubicBezTo>
                <a:cubicBezTo>
                  <a:pt x="2700" y="96"/>
                  <a:pt x="2988" y="342"/>
                  <a:pt x="2988" y="342"/>
                </a:cubicBezTo>
                <a:lnTo>
                  <a:pt x="2988" y="2772"/>
                </a:lnTo>
                <a:cubicBezTo>
                  <a:pt x="2988" y="2772"/>
                  <a:pt x="2202" y="3180"/>
                  <a:pt x="1452" y="3060"/>
                </a:cubicBezTo>
                <a:cubicBezTo>
                  <a:pt x="636" y="2940"/>
                  <a:pt x="0" y="2406"/>
                  <a:pt x="0" y="2406"/>
                </a:cubicBezTo>
                <a:lnTo>
                  <a:pt x="510" y="109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5" name="Freeform 43"/>
          <p:cNvSpPr>
            <a:spLocks/>
          </p:cNvSpPr>
          <p:nvPr/>
        </p:nvSpPr>
        <p:spPr bwMode="gray">
          <a:xfrm>
            <a:off x="4800600" y="0"/>
            <a:ext cx="3276600" cy="2409825"/>
          </a:xfrm>
          <a:custGeom>
            <a:avLst/>
            <a:gdLst>
              <a:gd name="T0" fmla="*/ 0 w 2064"/>
              <a:gd name="T1" fmla="*/ 0 h 1518"/>
              <a:gd name="T2" fmla="*/ 276 w 2064"/>
              <a:gd name="T3" fmla="*/ 1518 h 1518"/>
              <a:gd name="T4" fmla="*/ 2064 w 2064"/>
              <a:gd name="T5" fmla="*/ 0 h 1518"/>
              <a:gd name="T6" fmla="*/ 0 w 2064"/>
              <a:gd name="T7" fmla="*/ 0 h 1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64" h="1518">
                <a:moveTo>
                  <a:pt x="0" y="0"/>
                </a:moveTo>
                <a:cubicBezTo>
                  <a:pt x="0" y="0"/>
                  <a:pt x="138" y="759"/>
                  <a:pt x="276" y="1518"/>
                </a:cubicBezTo>
                <a:cubicBezTo>
                  <a:pt x="1518" y="1194"/>
                  <a:pt x="2064" y="0"/>
                  <a:pt x="206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51" name="Freeform 79"/>
          <p:cNvSpPr>
            <a:spLocks/>
          </p:cNvSpPr>
          <p:nvPr/>
        </p:nvSpPr>
        <p:spPr bwMode="gray">
          <a:xfrm>
            <a:off x="0" y="0"/>
            <a:ext cx="6583363" cy="7267575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7" name="Freeform 45"/>
          <p:cNvSpPr>
            <a:spLocks/>
          </p:cNvSpPr>
          <p:nvPr/>
        </p:nvSpPr>
        <p:spPr bwMode="gray">
          <a:xfrm>
            <a:off x="0" y="0"/>
            <a:ext cx="6372225" cy="7072313"/>
          </a:xfrm>
          <a:custGeom>
            <a:avLst/>
            <a:gdLst>
              <a:gd name="T0" fmla="*/ 0 w 4014"/>
              <a:gd name="T1" fmla="*/ 0 h 4455"/>
              <a:gd name="T2" fmla="*/ 3612 w 4014"/>
              <a:gd name="T3" fmla="*/ 0 h 4455"/>
              <a:gd name="T4" fmla="*/ 3222 w 4014"/>
              <a:gd name="T5" fmla="*/ 3042 h 4455"/>
              <a:gd name="T6" fmla="*/ 0 w 4014"/>
              <a:gd name="T7" fmla="*/ 3744 h 4455"/>
              <a:gd name="T8" fmla="*/ 0 w 4014"/>
              <a:gd name="T9" fmla="*/ 0 h 4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14" h="4455">
                <a:moveTo>
                  <a:pt x="0" y="0"/>
                </a:moveTo>
                <a:lnTo>
                  <a:pt x="3612" y="0"/>
                </a:lnTo>
                <a:cubicBezTo>
                  <a:pt x="4014" y="984"/>
                  <a:pt x="3812" y="2307"/>
                  <a:pt x="3222" y="3042"/>
                </a:cubicBezTo>
                <a:cubicBezTo>
                  <a:pt x="1988" y="4455"/>
                  <a:pt x="0" y="3744"/>
                  <a:pt x="0" y="3744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25490"/>
                  <a:invGamma/>
                </a:schemeClr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19" name="Line 47"/>
          <p:cNvSpPr>
            <a:spLocks noChangeShapeType="1"/>
          </p:cNvSpPr>
          <p:nvPr/>
        </p:nvSpPr>
        <p:spPr bwMode="gray">
          <a:xfrm>
            <a:off x="250825" y="1588"/>
            <a:ext cx="0" cy="60150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0" name="Line 48"/>
          <p:cNvSpPr>
            <a:spLocks noChangeShapeType="1"/>
          </p:cNvSpPr>
          <p:nvPr/>
        </p:nvSpPr>
        <p:spPr bwMode="gray">
          <a:xfrm>
            <a:off x="1293813" y="1588"/>
            <a:ext cx="0" cy="62071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1" name="Line 49"/>
          <p:cNvSpPr>
            <a:spLocks noChangeShapeType="1"/>
          </p:cNvSpPr>
          <p:nvPr/>
        </p:nvSpPr>
        <p:spPr bwMode="gray">
          <a:xfrm>
            <a:off x="2338388" y="1588"/>
            <a:ext cx="0" cy="618331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2" name="Line 50"/>
          <p:cNvSpPr>
            <a:spLocks noChangeShapeType="1"/>
          </p:cNvSpPr>
          <p:nvPr/>
        </p:nvSpPr>
        <p:spPr bwMode="gray">
          <a:xfrm>
            <a:off x="3382963" y="1588"/>
            <a:ext cx="0" cy="5972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gray">
          <a:xfrm>
            <a:off x="4427538" y="1588"/>
            <a:ext cx="0" cy="54498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gray">
          <a:xfrm rot="5400000">
            <a:off x="2913063" y="-2654300"/>
            <a:ext cx="0" cy="58134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gray">
          <a:xfrm rot="5400000">
            <a:off x="3006725" y="-1682750"/>
            <a:ext cx="0" cy="60007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7" name="Line 55"/>
          <p:cNvSpPr>
            <a:spLocks noChangeShapeType="1"/>
          </p:cNvSpPr>
          <p:nvPr/>
        </p:nvSpPr>
        <p:spPr bwMode="gray">
          <a:xfrm rot="5400000">
            <a:off x="3011488" y="-622300"/>
            <a:ext cx="0" cy="60102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8" name="Line 56"/>
          <p:cNvSpPr>
            <a:spLocks noChangeShapeType="1"/>
          </p:cNvSpPr>
          <p:nvPr/>
        </p:nvSpPr>
        <p:spPr bwMode="gray">
          <a:xfrm rot="5400000">
            <a:off x="2907507" y="548481"/>
            <a:ext cx="0" cy="58023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29" name="Line 57"/>
          <p:cNvSpPr>
            <a:spLocks noChangeShapeType="1"/>
          </p:cNvSpPr>
          <p:nvPr/>
        </p:nvSpPr>
        <p:spPr bwMode="gray">
          <a:xfrm rot="5400000">
            <a:off x="2666207" y="1854993"/>
            <a:ext cx="0" cy="531971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30" name="Line 58"/>
          <p:cNvSpPr>
            <a:spLocks noChangeShapeType="1"/>
          </p:cNvSpPr>
          <p:nvPr/>
        </p:nvSpPr>
        <p:spPr bwMode="gray">
          <a:xfrm rot="5400000">
            <a:off x="2115344" y="3472656"/>
            <a:ext cx="0" cy="42179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2362200" y="277813"/>
            <a:ext cx="1012825" cy="10255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2" name="Rectangle 60"/>
          <p:cNvSpPr>
            <a:spLocks noChangeArrowheads="1"/>
          </p:cNvSpPr>
          <p:nvPr/>
        </p:nvSpPr>
        <p:spPr bwMode="gray">
          <a:xfrm>
            <a:off x="285750" y="2427288"/>
            <a:ext cx="1012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gray">
          <a:xfrm>
            <a:off x="0" y="271463"/>
            <a:ext cx="250825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gray">
          <a:xfrm>
            <a:off x="1331913" y="1588"/>
            <a:ext cx="1012825" cy="23495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6" name="Freeform 64"/>
          <p:cNvSpPr>
            <a:spLocks/>
          </p:cNvSpPr>
          <p:nvPr/>
        </p:nvSpPr>
        <p:spPr bwMode="gray">
          <a:xfrm>
            <a:off x="2365375" y="4541838"/>
            <a:ext cx="1009650" cy="1033462"/>
          </a:xfrm>
          <a:custGeom>
            <a:avLst/>
            <a:gdLst>
              <a:gd name="T0" fmla="*/ 0 w 636"/>
              <a:gd name="T1" fmla="*/ 0 h 651"/>
              <a:gd name="T2" fmla="*/ 0 w 636"/>
              <a:gd name="T3" fmla="*/ 645 h 651"/>
              <a:gd name="T4" fmla="*/ 636 w 636"/>
              <a:gd name="T5" fmla="*/ 651 h 651"/>
              <a:gd name="T6" fmla="*/ 632 w 636"/>
              <a:gd name="T7" fmla="*/ 0 h 651"/>
              <a:gd name="T8" fmla="*/ 0 w 636"/>
              <a:gd name="T9" fmla="*/ 0 h 6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6" h="651">
                <a:moveTo>
                  <a:pt x="0" y="0"/>
                </a:moveTo>
                <a:lnTo>
                  <a:pt x="0" y="645"/>
                </a:lnTo>
                <a:lnTo>
                  <a:pt x="636" y="651"/>
                </a:lnTo>
                <a:lnTo>
                  <a:pt x="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03" name="Rectangle 31"/>
          <p:cNvSpPr>
            <a:spLocks noChangeArrowheads="1"/>
          </p:cNvSpPr>
          <p:nvPr/>
        </p:nvSpPr>
        <p:spPr bwMode="gray">
          <a:xfrm>
            <a:off x="285750" y="243522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3375" y="5084763"/>
            <a:ext cx="6400800" cy="457200"/>
          </a:xfrm>
        </p:spPr>
        <p:txBody>
          <a:bodyPr/>
          <a:lstStyle>
            <a:lvl1pPr marL="0" indent="0">
              <a:buFontTx/>
              <a:buNone/>
              <a:defRPr sz="1600">
                <a:latin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407150"/>
            <a:ext cx="2895600" cy="3143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407150"/>
            <a:ext cx="2133600" cy="314325"/>
          </a:xfrm>
        </p:spPr>
        <p:txBody>
          <a:bodyPr/>
          <a:lstStyle>
            <a:lvl1pPr>
              <a:defRPr/>
            </a:lvl1pPr>
          </a:lstStyle>
          <a:p>
            <a:fld id="{A8B6E9FA-14CD-4A03-AFF4-2F7FF61C936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gray">
          <a:xfrm>
            <a:off x="333375" y="4714875"/>
            <a:ext cx="13033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>
                <a:latin typeface="Arial Black" panose="020B0A04020102020204" pitchFamily="34" charset="0"/>
              </a:rPr>
              <a:t>L/O/G/O</a:t>
            </a:r>
          </a:p>
        </p:txBody>
      </p:sp>
      <p:grpSp>
        <p:nvGrpSpPr>
          <p:cNvPr id="3143" name="Group 71"/>
          <p:cNvGrpSpPr>
            <a:grpSpLocks/>
          </p:cNvGrpSpPr>
          <p:nvPr/>
        </p:nvGrpSpPr>
        <p:grpSpPr bwMode="auto">
          <a:xfrm>
            <a:off x="8077200" y="0"/>
            <a:ext cx="1076325" cy="6858000"/>
            <a:chOff x="5088" y="0"/>
            <a:chExt cx="678" cy="4320"/>
          </a:xfrm>
        </p:grpSpPr>
        <p:sp>
          <p:nvSpPr>
            <p:cNvPr id="3138" name="Freeform 66"/>
            <p:cNvSpPr>
              <a:spLocks/>
            </p:cNvSpPr>
            <p:nvPr userDrawn="1"/>
          </p:nvSpPr>
          <p:spPr bwMode="gray">
            <a:xfrm>
              <a:off x="5088" y="0"/>
              <a:ext cx="672" cy="702"/>
            </a:xfrm>
            <a:custGeom>
              <a:avLst/>
              <a:gdLst>
                <a:gd name="T0" fmla="*/ 0 w 672"/>
                <a:gd name="T1" fmla="*/ 432 h 720"/>
                <a:gd name="T2" fmla="*/ 288 w 672"/>
                <a:gd name="T3" fmla="*/ 0 h 720"/>
                <a:gd name="T4" fmla="*/ 672 w 672"/>
                <a:gd name="T5" fmla="*/ 0 h 720"/>
                <a:gd name="T6" fmla="*/ 672 w 672"/>
                <a:gd name="T7" fmla="*/ 720 h 720"/>
                <a:gd name="T8" fmla="*/ 0 w 672"/>
                <a:gd name="T9" fmla="*/ 432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2" h="720">
                  <a:moveTo>
                    <a:pt x="0" y="432"/>
                  </a:moveTo>
                  <a:cubicBezTo>
                    <a:pt x="186" y="216"/>
                    <a:pt x="288" y="0"/>
                    <a:pt x="288" y="0"/>
                  </a:cubicBezTo>
                  <a:lnTo>
                    <a:pt x="672" y="0"/>
                  </a:lnTo>
                  <a:lnTo>
                    <a:pt x="672" y="720"/>
                  </a:lnTo>
                  <a:cubicBezTo>
                    <a:pt x="672" y="720"/>
                    <a:pt x="384" y="516"/>
                    <a:pt x="0" y="432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39" name="Freeform 67"/>
            <p:cNvSpPr>
              <a:spLocks/>
            </p:cNvSpPr>
            <p:nvPr userDrawn="1"/>
          </p:nvSpPr>
          <p:spPr bwMode="gray">
            <a:xfrm>
              <a:off x="5602" y="3496"/>
              <a:ext cx="164" cy="824"/>
            </a:xfrm>
            <a:custGeom>
              <a:avLst/>
              <a:gdLst>
                <a:gd name="T0" fmla="*/ 206 w 212"/>
                <a:gd name="T1" fmla="*/ 0 h 824"/>
                <a:gd name="T2" fmla="*/ 0 w 212"/>
                <a:gd name="T3" fmla="*/ 82 h 824"/>
                <a:gd name="T4" fmla="*/ 168 w 212"/>
                <a:gd name="T5" fmla="*/ 824 h 824"/>
                <a:gd name="T6" fmla="*/ 212 w 212"/>
                <a:gd name="T7" fmla="*/ 822 h 824"/>
                <a:gd name="T8" fmla="*/ 206 w 212"/>
                <a:gd name="T9" fmla="*/ 0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824">
                  <a:moveTo>
                    <a:pt x="206" y="0"/>
                  </a:moveTo>
                  <a:cubicBezTo>
                    <a:pt x="104" y="54"/>
                    <a:pt x="0" y="82"/>
                    <a:pt x="0" y="82"/>
                  </a:cubicBezTo>
                  <a:cubicBezTo>
                    <a:pt x="0" y="82"/>
                    <a:pt x="148" y="378"/>
                    <a:pt x="168" y="824"/>
                  </a:cubicBezTo>
                  <a:lnTo>
                    <a:pt x="212" y="822"/>
                  </a:lnTo>
                  <a:cubicBezTo>
                    <a:pt x="212" y="822"/>
                    <a:pt x="209" y="411"/>
                    <a:pt x="20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52" name="Rectangle 80"/>
          <p:cNvSpPr>
            <a:spLocks noChangeArrowheads="1"/>
          </p:cNvSpPr>
          <p:nvPr/>
        </p:nvSpPr>
        <p:spPr bwMode="gray">
          <a:xfrm>
            <a:off x="5495925" y="1333500"/>
            <a:ext cx="660400" cy="10255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53" name="Line 81"/>
          <p:cNvSpPr>
            <a:spLocks noChangeShapeType="1"/>
          </p:cNvSpPr>
          <p:nvPr/>
        </p:nvSpPr>
        <p:spPr bwMode="gray">
          <a:xfrm>
            <a:off x="5480050" y="1588"/>
            <a:ext cx="0" cy="42386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54" name="Rectangle 82"/>
          <p:cNvSpPr>
            <a:spLocks noChangeArrowheads="1"/>
          </p:cNvSpPr>
          <p:nvPr/>
        </p:nvSpPr>
        <p:spPr bwMode="gray">
          <a:xfrm>
            <a:off x="4457700" y="3495675"/>
            <a:ext cx="1012825" cy="1025525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33375" y="1884363"/>
            <a:ext cx="8229600" cy="1470025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pic>
        <p:nvPicPr>
          <p:cNvPr id="3155" name="Picture 83" descr="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393398">
            <a:off x="2667000" y="609600"/>
            <a:ext cx="2663825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 tmFilter="0, 0; .2, .5; .8, .5; 1, 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000" autoRev="1" fill="hold"/>
                                        <p:tgtEl>
                                          <p:spTgt spid="31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3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3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 tmFilter="0, 0; .2, .5; .8, .5; 1, 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000" autoRev="1" fill="hold"/>
                                        <p:tgtEl>
                                          <p:spTgt spid="3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3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3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2" nodeType="withEffect">
                                  <p:stCondLst>
                                    <p:cond delay="14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3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3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3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69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" grpId="0" animBg="1"/>
      <p:bldP spid="3112" grpId="1" animBg="1"/>
      <p:bldP spid="3112" grpId="2" animBg="1"/>
      <p:bldP spid="3112" grpId="3" animBg="1"/>
      <p:bldP spid="3113" grpId="0" animBg="1"/>
      <p:bldP spid="3113" grpId="1" animBg="1"/>
      <p:bldP spid="3113" grpId="2" animBg="1"/>
      <p:bldP spid="3113" grpId="3" animBg="1"/>
      <p:bldP spid="3114" grpId="0" animBg="1"/>
      <p:bldP spid="3114" grpId="1" animBg="1"/>
      <p:bldP spid="3114" grpId="2" animBg="1"/>
      <p:bldP spid="3114" grpId="3" animBg="1"/>
      <p:bldP spid="3115" grpId="0" animBg="1"/>
      <p:bldP spid="3115" grpId="1" animBg="1"/>
      <p:bldP spid="3115" grpId="2" animBg="1"/>
      <p:bldP spid="3115" grpId="3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72AF3-F878-4DDA-A445-161A7748A0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21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25438"/>
            <a:ext cx="2057400" cy="58007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25438"/>
            <a:ext cx="6019800" cy="58007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14ADD-1F6A-4A4B-BB12-9CF7C156B2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08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72CA479-792B-4012-BB86-149B39F98E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93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5433B03-65AB-4544-827F-80698373A7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39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B91F2F3-144B-4026-82BB-2F5331D52A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30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B9891B-41C9-411C-8DA2-350326833F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1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/>
              <a:t>Вставка рисунка SmartArt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EDCD37-7B91-4A86-A50E-99B1F006E3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4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AFFB61-72A8-4E87-8A1F-B214E14731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41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2E0D3-1BEC-4B97-8BE4-DA2DCF642A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5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53E664-9044-49B2-BF66-7CCA89433B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4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935C1-3B00-4D5F-A012-75932DC272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9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29570-81F4-4C95-B4CE-1C167B8CCF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27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BFDD0-12A0-424D-A43E-8444B2DF18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2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D6938-7277-4C94-95CD-0F87A35A75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39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5CFFF-9729-48E2-907A-401A8EB302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0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gray">
          <a:xfrm>
            <a:off x="-9525" y="-9525"/>
            <a:ext cx="9156700" cy="6872288"/>
          </a:xfrm>
          <a:custGeom>
            <a:avLst/>
            <a:gdLst>
              <a:gd name="T0" fmla="*/ 5766 w 5768"/>
              <a:gd name="T1" fmla="*/ 605 h 4329"/>
              <a:gd name="T2" fmla="*/ 5768 w 5768"/>
              <a:gd name="T3" fmla="*/ 4325 h 4329"/>
              <a:gd name="T4" fmla="*/ 1082 w 5768"/>
              <a:gd name="T5" fmla="*/ 4329 h 4329"/>
              <a:gd name="T6" fmla="*/ 13 w 5768"/>
              <a:gd name="T7" fmla="*/ 3351 h 4329"/>
              <a:gd name="T8" fmla="*/ 0 w 5768"/>
              <a:gd name="T9" fmla="*/ 0 h 4329"/>
              <a:gd name="T10" fmla="*/ 2428 w 5768"/>
              <a:gd name="T11" fmla="*/ 7 h 4329"/>
              <a:gd name="T12" fmla="*/ 5766 w 5768"/>
              <a:gd name="T13" fmla="*/ 605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68" h="4329">
                <a:moveTo>
                  <a:pt x="5766" y="605"/>
                </a:moveTo>
                <a:cubicBezTo>
                  <a:pt x="5767" y="2464"/>
                  <a:pt x="5768" y="4325"/>
                  <a:pt x="5768" y="4325"/>
                </a:cubicBezTo>
                <a:lnTo>
                  <a:pt x="1082" y="4329"/>
                </a:lnTo>
                <a:cubicBezTo>
                  <a:pt x="318" y="3809"/>
                  <a:pt x="9" y="3349"/>
                  <a:pt x="13" y="3351"/>
                </a:cubicBezTo>
                <a:lnTo>
                  <a:pt x="0" y="0"/>
                </a:lnTo>
                <a:lnTo>
                  <a:pt x="2428" y="7"/>
                </a:lnTo>
                <a:cubicBezTo>
                  <a:pt x="2428" y="12"/>
                  <a:pt x="3096" y="401"/>
                  <a:pt x="5766" y="605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gamma/>
                  <a:tint val="3137"/>
                  <a:invGamma/>
                </a:schemeClr>
              </a:gs>
              <a:gs pos="100000">
                <a:schemeClr val="bg1">
                  <a:alpha val="70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>
            <a:off x="-4763" y="5500688"/>
            <a:ext cx="1441451" cy="1358900"/>
          </a:xfrm>
          <a:custGeom>
            <a:avLst/>
            <a:gdLst>
              <a:gd name="T0" fmla="*/ 0 w 1089"/>
              <a:gd name="T1" fmla="*/ 0 h 1100"/>
              <a:gd name="T2" fmla="*/ 0 w 1089"/>
              <a:gd name="T3" fmla="*/ 1100 h 1100"/>
              <a:gd name="T4" fmla="*/ 1089 w 1089"/>
              <a:gd name="T5" fmla="*/ 1100 h 1100"/>
              <a:gd name="T6" fmla="*/ 0 w 1089"/>
              <a:gd name="T7" fmla="*/ 0 h 1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89" h="1100">
                <a:moveTo>
                  <a:pt x="0" y="0"/>
                </a:moveTo>
                <a:cubicBezTo>
                  <a:pt x="0" y="550"/>
                  <a:pt x="0" y="1100"/>
                  <a:pt x="0" y="1100"/>
                </a:cubicBezTo>
                <a:lnTo>
                  <a:pt x="1089" y="1100"/>
                </a:lnTo>
                <a:cubicBezTo>
                  <a:pt x="1089" y="1100"/>
                  <a:pt x="596" y="865"/>
                  <a:pt x="0" y="0"/>
                </a:cubicBezTo>
                <a:close/>
              </a:path>
            </a:pathLst>
          </a:cu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gray">
          <a:xfrm>
            <a:off x="527050" y="0"/>
            <a:ext cx="0" cy="59102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gray">
          <a:xfrm>
            <a:off x="1677988" y="0"/>
            <a:ext cx="0" cy="68326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39" name="Line 15"/>
          <p:cNvSpPr>
            <a:spLocks noChangeShapeType="1"/>
          </p:cNvSpPr>
          <p:nvPr/>
        </p:nvSpPr>
        <p:spPr bwMode="gray">
          <a:xfrm>
            <a:off x="2830513" y="0"/>
            <a:ext cx="0" cy="68611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gray">
          <a:xfrm>
            <a:off x="3983038" y="0"/>
            <a:ext cx="0" cy="6875463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gray">
          <a:xfrm>
            <a:off x="5133975" y="388938"/>
            <a:ext cx="0" cy="6486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gray">
          <a:xfrm>
            <a:off x="6286500" y="619125"/>
            <a:ext cx="0" cy="6256338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gray">
          <a:xfrm>
            <a:off x="7439025" y="773113"/>
            <a:ext cx="0" cy="6102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4" name="Line 20"/>
          <p:cNvSpPr>
            <a:spLocks noChangeShapeType="1"/>
          </p:cNvSpPr>
          <p:nvPr/>
        </p:nvSpPr>
        <p:spPr bwMode="gray">
          <a:xfrm>
            <a:off x="8591550" y="900113"/>
            <a:ext cx="0" cy="597535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6" name="Line 22"/>
          <p:cNvSpPr>
            <a:spLocks noChangeShapeType="1"/>
          </p:cNvSpPr>
          <p:nvPr/>
        </p:nvSpPr>
        <p:spPr bwMode="gray">
          <a:xfrm rot="5400000">
            <a:off x="2595563" y="-2176463"/>
            <a:ext cx="0" cy="51911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gray">
          <a:xfrm rot="5400000">
            <a:off x="4578350" y="-303688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gray">
          <a:xfrm rot="5400000">
            <a:off x="4578350" y="-1912937"/>
            <a:ext cx="0" cy="9156700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gray">
          <a:xfrm rot="5400000">
            <a:off x="4579938" y="-788988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0" name="Line 26"/>
          <p:cNvSpPr>
            <a:spLocks noChangeShapeType="1"/>
          </p:cNvSpPr>
          <p:nvPr/>
        </p:nvSpPr>
        <p:spPr bwMode="gray">
          <a:xfrm rot="5400000">
            <a:off x="4579938" y="334962"/>
            <a:ext cx="0" cy="915352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1" name="Line 27"/>
          <p:cNvSpPr>
            <a:spLocks noChangeShapeType="1"/>
          </p:cNvSpPr>
          <p:nvPr/>
        </p:nvSpPr>
        <p:spPr bwMode="gray">
          <a:xfrm rot="5400000">
            <a:off x="4905376" y="1824037"/>
            <a:ext cx="0" cy="8423275"/>
          </a:xfrm>
          <a:prstGeom prst="line">
            <a:avLst/>
          </a:prstGeom>
          <a:noFill/>
          <a:ln w="9525">
            <a:solidFill>
              <a:srgbClr val="FFFFFF">
                <a:alpha val="50000"/>
              </a:srgbClr>
            </a:solidFill>
            <a:round/>
            <a:headEnd/>
            <a:tailEnd/>
          </a:ln>
          <a:effectLst>
            <a:outerShdw dist="17961" dir="2700000" algn="ctr" rotWithShape="0">
              <a:schemeClr val="accent2">
                <a:alpha val="35001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2" name="Rectangle 28"/>
          <p:cNvSpPr>
            <a:spLocks noChangeArrowheads="1"/>
          </p:cNvSpPr>
          <p:nvPr/>
        </p:nvSpPr>
        <p:spPr bwMode="gray">
          <a:xfrm>
            <a:off x="4005263" y="2692400"/>
            <a:ext cx="1128712" cy="1079500"/>
          </a:xfrm>
          <a:prstGeom prst="rect">
            <a:avLst/>
          </a:prstGeom>
          <a:solidFill>
            <a:srgbClr val="FFFFFF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gray">
          <a:xfrm>
            <a:off x="7459663" y="4937125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4" name="Rectangle 30"/>
          <p:cNvSpPr>
            <a:spLocks noChangeArrowheads="1"/>
          </p:cNvSpPr>
          <p:nvPr/>
        </p:nvSpPr>
        <p:spPr bwMode="gray">
          <a:xfrm>
            <a:off x="549275" y="3808413"/>
            <a:ext cx="1128713" cy="10795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5" name="Rectangle 31"/>
          <p:cNvSpPr>
            <a:spLocks noChangeArrowheads="1"/>
          </p:cNvSpPr>
          <p:nvPr/>
        </p:nvSpPr>
        <p:spPr bwMode="gray">
          <a:xfrm>
            <a:off x="6307138" y="6064250"/>
            <a:ext cx="1128712" cy="796925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>
            <a:off x="2846388" y="0"/>
            <a:ext cx="1128712" cy="40481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gray">
          <a:xfrm>
            <a:off x="2852738" y="493871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8" name="Rectangle 34"/>
          <p:cNvSpPr>
            <a:spLocks noChangeArrowheads="1"/>
          </p:cNvSpPr>
          <p:nvPr/>
        </p:nvSpPr>
        <p:spPr bwMode="gray">
          <a:xfrm>
            <a:off x="6300788" y="1566863"/>
            <a:ext cx="1120775" cy="1079500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D2AE5D9-1CBA-45B2-88A9-81208BD2FE0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0" name="Freeform 36"/>
          <p:cNvSpPr>
            <a:spLocks/>
          </p:cNvSpPr>
          <p:nvPr/>
        </p:nvSpPr>
        <p:spPr bwMode="gray">
          <a:xfrm>
            <a:off x="4041775" y="0"/>
            <a:ext cx="5105400" cy="739775"/>
          </a:xfrm>
          <a:custGeom>
            <a:avLst/>
            <a:gdLst>
              <a:gd name="T0" fmla="*/ 3130 w 3130"/>
              <a:gd name="T1" fmla="*/ 453 h 453"/>
              <a:gd name="T2" fmla="*/ 3130 w 3130"/>
              <a:gd name="T3" fmla="*/ 0 h 453"/>
              <a:gd name="T4" fmla="*/ 0 w 3130"/>
              <a:gd name="T5" fmla="*/ 0 h 453"/>
              <a:gd name="T6" fmla="*/ 3130 w 3130"/>
              <a:gd name="T7" fmla="*/ 453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0" h="453">
                <a:moveTo>
                  <a:pt x="3130" y="453"/>
                </a:moveTo>
                <a:cubicBezTo>
                  <a:pt x="3130" y="226"/>
                  <a:pt x="3130" y="0"/>
                  <a:pt x="3130" y="0"/>
                </a:cubicBezTo>
                <a:lnTo>
                  <a:pt x="0" y="0"/>
                </a:lnTo>
                <a:cubicBezTo>
                  <a:pt x="0" y="0"/>
                  <a:pt x="1298" y="389"/>
                  <a:pt x="3130" y="453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325438"/>
            <a:ext cx="8229600" cy="927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1061" name="Picture 37" descr="wat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786797">
            <a:off x="6629400" y="-381000"/>
            <a:ext cx="2417763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 rot="20740733" flipH="1">
            <a:off x="49213" y="5726113"/>
            <a:ext cx="122396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60" grpId="0" animBg="1"/>
      <p:bldP spid="1026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323528" y="404664"/>
            <a:ext cx="5688632" cy="3888432"/>
          </a:xfrm>
        </p:spPr>
        <p:txBody>
          <a:bodyPr/>
          <a:lstStyle/>
          <a:p>
            <a:pPr algn="ctr"/>
            <a:r>
              <a:rPr lang="ru-RU" sz="2500" dirty="0" smtClean="0">
                <a:solidFill>
                  <a:srgbClr val="002060"/>
                </a:solidFill>
              </a:rPr>
              <a:t>Городское методическое объединение</a:t>
            </a:r>
            <a:br>
              <a:rPr lang="ru-RU" sz="25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«Формирование вместе с родителями правильного пищевого поведения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у дошкольников»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(в рамках реализации Программы просвещение родителей)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323528" y="4581128"/>
            <a:ext cx="3024336" cy="1008112"/>
          </a:xfrm>
          <a:solidFill>
            <a:srgbClr val="FEF9BE"/>
          </a:solidFill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МБОУ СОШ №29</a:t>
            </a:r>
          </a:p>
          <a:p>
            <a:pPr algn="ctr"/>
            <a:r>
              <a:rPr lang="ru-RU" sz="1800" b="1" dirty="0" smtClean="0">
                <a:solidFill>
                  <a:srgbClr val="002060"/>
                </a:solidFill>
              </a:rPr>
              <a:t>ДО «Семицветик»</a:t>
            </a:r>
          </a:p>
          <a:p>
            <a:pPr algn="ctr"/>
            <a:r>
              <a:rPr lang="ru-RU" sz="1800" b="1" dirty="0" err="1">
                <a:solidFill>
                  <a:srgbClr val="002060"/>
                </a:solidFill>
              </a:rPr>
              <a:t>г</a:t>
            </a:r>
            <a:r>
              <a:rPr lang="ru-RU" sz="1800" b="1" dirty="0" err="1" smtClean="0">
                <a:solidFill>
                  <a:srgbClr val="002060"/>
                </a:solidFill>
              </a:rPr>
              <a:t>.о</a:t>
            </a:r>
            <a:r>
              <a:rPr lang="ru-RU" sz="1800" b="1" dirty="0" smtClean="0">
                <a:solidFill>
                  <a:srgbClr val="002060"/>
                </a:solidFill>
              </a:rPr>
              <a:t>. Мытищи </a:t>
            </a:r>
            <a:endParaRPr lang="ru-RU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3066FA9-57E0-8DAC-25A9-05DA043BF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952C96-D1C4-5A27-3564-338256FEAEF4}"/>
              </a:ext>
            </a:extLst>
          </p:cNvPr>
          <p:cNvSpPr txBox="1"/>
          <p:nvPr/>
        </p:nvSpPr>
        <p:spPr>
          <a:xfrm>
            <a:off x="467544" y="476672"/>
            <a:ext cx="4680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Яблочные колечки для бабушек и дедушек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E663F80-52CB-52E3-962B-88B574E2D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3972" y="1909738"/>
            <a:ext cx="6588224" cy="4807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96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AE58AE-078D-0CB3-78B4-E483B6872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0B5064-F4FB-4888-0722-F3F23BD1B32C}"/>
              </a:ext>
            </a:extLst>
          </p:cNvPr>
          <p:cNvSpPr txBox="1"/>
          <p:nvPr/>
        </p:nvSpPr>
        <p:spPr>
          <a:xfrm>
            <a:off x="1763688" y="668740"/>
            <a:ext cx="4680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Полезный салат для самых любимых мам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57C184-5032-AB07-DEF3-730B052E9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844824"/>
            <a:ext cx="6120680" cy="4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7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DE7DC9-F061-E3DD-D5E6-C15CD4E49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ED8D40-1E62-F38E-D3D0-85FD7DF7BBBC}"/>
              </a:ext>
            </a:extLst>
          </p:cNvPr>
          <p:cNvSpPr txBox="1"/>
          <p:nvPr/>
        </p:nvSpPr>
        <p:spPr>
          <a:xfrm>
            <a:off x="1763688" y="668740"/>
            <a:ext cx="4680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«Кафе для мам»</a:t>
            </a:r>
          </a:p>
          <a:p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к 8 Марта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CB77E26-A50C-E80A-B382-81A6C484E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2703" y="1772816"/>
            <a:ext cx="661140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6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50AA31-B67C-203C-EB18-95683272E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1A9628A-4C81-1098-A4C7-D5D0A2A46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412776"/>
            <a:ext cx="446449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0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 bwMode="black">
          <a:xfrm>
            <a:off x="251520" y="2276872"/>
            <a:ext cx="4860032" cy="1470025"/>
          </a:xfrm>
        </p:spPr>
        <p:txBody>
          <a:bodyPr/>
          <a:lstStyle/>
          <a:p>
            <a:r>
              <a:rPr lang="ru-RU" sz="3200" dirty="0"/>
              <a:t>Спасибо за внимание!</a:t>
            </a:r>
            <a:endParaRPr lang="en-US" sz="32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780A240-9175-33E6-8574-E9B9400E9148}"/>
              </a:ext>
            </a:extLst>
          </p:cNvPr>
          <p:cNvSpPr/>
          <p:nvPr/>
        </p:nvSpPr>
        <p:spPr bwMode="auto">
          <a:xfrm>
            <a:off x="395536" y="4725144"/>
            <a:ext cx="1152128" cy="432048"/>
          </a:xfrm>
          <a:prstGeom prst="rect">
            <a:avLst/>
          </a:prstGeom>
          <a:solidFill>
            <a:srgbClr val="FEFAC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55071EE-A8EF-57E2-8091-32C7E50EFF2D}"/>
              </a:ext>
            </a:extLst>
          </p:cNvPr>
          <p:cNvSpPr txBox="1">
            <a:spLocks noChangeArrowheads="1"/>
          </p:cNvSpPr>
          <p:nvPr/>
        </p:nvSpPr>
        <p:spPr bwMode="black">
          <a:xfrm>
            <a:off x="4283968" y="4797152"/>
            <a:ext cx="5184576" cy="29523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FFFF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1600" dirty="0">
                <a:solidFill>
                  <a:srgbClr val="000000"/>
                </a:solidFill>
              </a:rPr>
              <a:t>Садыкова Альфия </a:t>
            </a:r>
            <a:r>
              <a:rPr lang="ru-RU" sz="1600" dirty="0" err="1">
                <a:solidFill>
                  <a:srgbClr val="000000"/>
                </a:solidFill>
              </a:rPr>
              <a:t>Фаритовна</a:t>
            </a:r>
            <a:r>
              <a:rPr lang="ru-RU" sz="1600" dirty="0">
                <a:solidFill>
                  <a:srgbClr val="000000"/>
                </a:solidFill>
              </a:rPr>
              <a:t/>
            </a:r>
            <a:br>
              <a:rPr lang="ru-RU" sz="1600" dirty="0">
                <a:solidFill>
                  <a:srgbClr val="000000"/>
                </a:solidFill>
              </a:rPr>
            </a:br>
            <a:r>
              <a:rPr lang="ru-RU" sz="1600" dirty="0">
                <a:solidFill>
                  <a:srgbClr val="000000"/>
                </a:solidFill>
              </a:rPr>
              <a:t>Винникова Марина Александровна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</a:rPr>
              <a:t>Воспитатели группы комбинированной направленности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</a:rPr>
              <a:t>(подготовительная к школе)</a:t>
            </a:r>
          </a:p>
          <a:p>
            <a:pPr algn="ctr"/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FE0AD3A-AA0C-76F1-9510-83CAD2AD3C63}"/>
              </a:ext>
            </a:extLst>
          </p:cNvPr>
          <p:cNvSpPr txBox="1"/>
          <p:nvPr/>
        </p:nvSpPr>
        <p:spPr>
          <a:xfrm>
            <a:off x="1475656" y="1196752"/>
            <a:ext cx="653701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Кулинария как вкусная и полезная традиция: из опыта работы воспитателей группы «Пчёлки»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6C03BA-19AA-8E85-1917-3180006B69D8}"/>
              </a:ext>
            </a:extLst>
          </p:cNvPr>
          <p:cNvSpPr txBox="1"/>
          <p:nvPr/>
        </p:nvSpPr>
        <p:spPr bwMode="gray"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har char="•"/>
            </a:pPr>
            <a:r>
              <a:rPr lang="ru-RU" dirty="0">
                <a:latin typeface="+mn-lt"/>
              </a:rPr>
              <a:t>В современном образовательном процессе важно находить такие формы работы, которые не только обучают, но и сплачивают, дарят радость и создают теплую, почти семейную атмосферу в группе. Для нас, воспитателей группы «Пчёлки», такой волшебной палочкой стала кулинария. Из разовых занятий она переросла в добрую и вкусную традицию, в которую мы активно вовлекаем не только детей, но и их родителей, бабушек, дедушек и даже шеф-поваров нашего детского сада.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1554692-AD0B-4339-C4EF-46B76525D5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5" r="7564" b="1"/>
          <a:stretch>
            <a:fillRect/>
          </a:stretch>
        </p:blipFill>
        <p:spPr>
          <a:xfrm>
            <a:off x="4648200" y="1600200"/>
            <a:ext cx="4038600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124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F51D6E-FC28-B389-5AD1-3FBC23C52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BA0307-65CA-079E-9F29-71300B7A519B}"/>
              </a:ext>
            </a:extLst>
          </p:cNvPr>
          <p:cNvSpPr txBox="1"/>
          <p:nvPr/>
        </p:nvSpPr>
        <p:spPr bwMode="gray">
          <a:xfrm>
            <a:off x="395536" y="1196752"/>
            <a:ext cx="8219256" cy="338437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har char="•"/>
            </a:pPr>
            <a:r>
              <a:rPr lang="ru-RU" dirty="0">
                <a:latin typeface="+mn-lt"/>
              </a:rPr>
              <a:t>Наша главная цель — через кулинарные мастер-классы решать целый комплекс педагогических задач: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har char="•"/>
            </a:pPr>
            <a:endParaRPr lang="ru-RU" dirty="0">
              <a:latin typeface="+mn-lt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har char="•"/>
            </a:pPr>
            <a:r>
              <a:rPr lang="ru-RU" dirty="0">
                <a:latin typeface="+mn-lt"/>
              </a:rPr>
              <a:t>· Развитие практических навыков: тренировка мелкой моторики, координации движений, сенсорного восприятия.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har char="•"/>
            </a:pPr>
            <a:r>
              <a:rPr lang="ru-RU" dirty="0">
                <a:latin typeface="+mn-lt"/>
              </a:rPr>
              <a:t>· Расширение кругозора: знакомство с традициями, пользой продуктов питания, культурой питания.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har char="•"/>
            </a:pPr>
            <a:r>
              <a:rPr lang="ru-RU" dirty="0">
                <a:latin typeface="+mn-lt"/>
              </a:rPr>
              <a:t>· Социализация: обучение работе в команде, соблюдению правил и договоренностей.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har char="•"/>
            </a:pPr>
            <a:r>
              <a:rPr lang="ru-RU" dirty="0">
                <a:latin typeface="+mn-lt"/>
              </a:rPr>
              <a:t>· Укрепление детско-родительских отношений: создание ситуации совместного творчества и успеха.</a:t>
            </a:r>
          </a:p>
        </p:txBody>
      </p:sp>
    </p:spTree>
    <p:extLst>
      <p:ext uri="{BB962C8B-B14F-4D97-AF65-F5344CB8AC3E}">
        <p14:creationId xmlns:p14="http://schemas.microsoft.com/office/powerpoint/2010/main" val="167904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EC1C03-D966-698F-0AFE-969B6D1C0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FFBD661-CB09-7B80-6868-15953CE810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56" r="1413" b="1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9407676-7957-838F-F308-8B53613E1D9A}"/>
              </a:ext>
            </a:extLst>
          </p:cNvPr>
          <p:cNvSpPr txBox="1"/>
          <p:nvPr/>
        </p:nvSpPr>
        <p:spPr bwMode="gray"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har char="•"/>
            </a:pPr>
            <a:r>
              <a:rPr lang="ru-RU" sz="2200" dirty="0" smtClean="0">
                <a:latin typeface="+mn-lt"/>
              </a:rPr>
              <a:t>Отдельной </a:t>
            </a:r>
            <a:r>
              <a:rPr lang="ru-RU" sz="2200" dirty="0">
                <a:latin typeface="+mn-lt"/>
              </a:rPr>
              <a:t>и очень значимой задачей для нас является приобщение детей к здоровому питанию. Кулинарные занятия становятся идеальной платформой для формирования у детей осознанного и правильного отношения к еде. Мы не просто готовим, а говорим о пользе продуктов, которые используем.</a:t>
            </a:r>
          </a:p>
        </p:txBody>
      </p:sp>
    </p:spTree>
    <p:extLst>
      <p:ext uri="{BB962C8B-B14F-4D97-AF65-F5344CB8AC3E}">
        <p14:creationId xmlns:p14="http://schemas.microsoft.com/office/powerpoint/2010/main" val="127441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7EE4200-D591-DB92-6682-4A1E312E5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845FB9-191A-A677-26FB-DB69C7AB092B}"/>
              </a:ext>
            </a:extLst>
          </p:cNvPr>
          <p:cNvSpPr txBox="1"/>
          <p:nvPr/>
        </p:nvSpPr>
        <p:spPr bwMode="gray"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ru-RU" sz="2200" dirty="0">
                <a:latin typeface="+mn-lt"/>
              </a:rPr>
              <a:t>Особую ценность нашим занятиям придает их привязка к календарю. Каждое событие становится ярче и запоминается надолго, когда сопровождается созданием собственного кулинарного шедевра.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460DAFA-D74B-EA5E-12DC-38A5A9816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68" y="1340768"/>
            <a:ext cx="4203432" cy="420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D05700-FF63-10FD-8462-970EA6358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D96BE15-CA52-7CE7-443D-095C2C8ABD20}"/>
              </a:ext>
            </a:extLst>
          </p:cNvPr>
          <p:cNvSpPr txBox="1"/>
          <p:nvPr/>
        </p:nvSpPr>
        <p:spPr>
          <a:xfrm>
            <a:off x="1043608" y="1268760"/>
            <a:ext cx="64807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Яркие страницы нашей кулинарной книги: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F13BEFF-203B-F02D-89C6-09F374B275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99" t="13015" r="7601" b="20835"/>
          <a:stretch>
            <a:fillRect/>
          </a:stretch>
        </p:blipFill>
        <p:spPr>
          <a:xfrm>
            <a:off x="2195736" y="2708920"/>
            <a:ext cx="4392488" cy="345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130BC2-6F71-21E7-2432-FA2A9F88E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C37B948-DA7E-C600-6851-C6CB8A4FD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288" y="1124744"/>
            <a:ext cx="5624625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E0C114-5F85-CAE6-CAB8-1B3CF43DE070}"/>
              </a:ext>
            </a:extLst>
          </p:cNvPr>
          <p:cNvSpPr txBox="1"/>
          <p:nvPr/>
        </p:nvSpPr>
        <p:spPr>
          <a:xfrm>
            <a:off x="5783024" y="2492896"/>
            <a:ext cx="316835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«Жаворонки» к празднику </a:t>
            </a:r>
            <a:r>
              <a:rPr lang="ru-RU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«Сороки»</a:t>
            </a:r>
          </a:p>
          <a:p>
            <a:r>
              <a:rPr lang="ru-RU" sz="2000" b="1" dirty="0" smtClean="0">
                <a:solidFill>
                  <a:schemeClr val="tx2"/>
                </a:solidFill>
              </a:rPr>
              <a:t>(дня </a:t>
            </a:r>
            <a:r>
              <a:rPr lang="ru-RU" sz="2000" b="1" dirty="0">
                <a:solidFill>
                  <a:schemeClr val="tx2"/>
                </a:solidFill>
              </a:rPr>
              <a:t>памяти сорока </a:t>
            </a:r>
            <a:r>
              <a:rPr lang="ru-RU" sz="2000" b="1" dirty="0" err="1" smtClean="0">
                <a:solidFill>
                  <a:schemeClr val="tx2"/>
                </a:solidFill>
              </a:rPr>
              <a:t>Севастийских</a:t>
            </a:r>
            <a:r>
              <a:rPr lang="ru-RU" sz="2000" b="1" dirty="0" smtClean="0">
                <a:solidFill>
                  <a:schemeClr val="tx2"/>
                </a:solidFill>
              </a:rPr>
              <a:t> мучеников)</a:t>
            </a:r>
            <a:endParaRPr lang="ru-RU" sz="2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09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9D8AAF-261C-5E3A-551E-F5557EEFB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C447E8-242F-F4B7-3B96-CE9EB68B1C42}"/>
              </a:ext>
            </a:extLst>
          </p:cNvPr>
          <p:cNvSpPr txBox="1"/>
          <p:nvPr/>
        </p:nvSpPr>
        <p:spPr>
          <a:xfrm>
            <a:off x="647564" y="836712"/>
            <a:ext cx="46805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Секреты слоеного теста от шеф-повара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178C217-9267-EC60-C7E4-730CDF7FB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7824" y="2420888"/>
            <a:ext cx="5783024" cy="4220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955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DF58D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EF9C5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DF58D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EF9C5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1F4D8"/>
        </a:lt1>
        <a:dk2>
          <a:srgbClr val="003366"/>
        </a:dk2>
        <a:lt2>
          <a:srgbClr val="808080"/>
        </a:lt2>
        <a:accent1>
          <a:srgbClr val="FFC319"/>
        </a:accent1>
        <a:accent2>
          <a:srgbClr val="A8D02A"/>
        </a:accent2>
        <a:accent3>
          <a:srgbClr val="EEF8E9"/>
        </a:accent3>
        <a:accent4>
          <a:srgbClr val="000000"/>
        </a:accent4>
        <a:accent5>
          <a:srgbClr val="FFDEAB"/>
        </a:accent5>
        <a:accent6>
          <a:srgbClr val="98BC25"/>
        </a:accent6>
        <a:hlink>
          <a:srgbClr val="5CB1FE"/>
        </a:hlink>
        <a:folHlink>
          <a:srgbClr val="FF61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EE9DE"/>
        </a:lt1>
        <a:dk2>
          <a:srgbClr val="000066"/>
        </a:dk2>
        <a:lt2>
          <a:srgbClr val="808080"/>
        </a:lt2>
        <a:accent1>
          <a:srgbClr val="5CB1FE"/>
        </a:accent1>
        <a:accent2>
          <a:srgbClr val="FF7575"/>
        </a:accent2>
        <a:accent3>
          <a:srgbClr val="FEF2EC"/>
        </a:accent3>
        <a:accent4>
          <a:srgbClr val="000000"/>
        </a:accent4>
        <a:accent5>
          <a:srgbClr val="B5D5FE"/>
        </a:accent5>
        <a:accent6>
          <a:srgbClr val="E76969"/>
        </a:accent6>
        <a:hlink>
          <a:srgbClr val="FFC319"/>
        </a:hlink>
        <a:folHlink>
          <a:srgbClr val="A8D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Tsv7_ani</Template>
  <TotalTime>4591</TotalTime>
  <Words>300</Words>
  <Application>Microsoft Office PowerPoint</Application>
  <PresentationFormat>Экран (4:3)</PresentationFormat>
  <Paragraphs>27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Arial Black</vt:lpstr>
      <vt:lpstr>Times New Roman</vt:lpstr>
      <vt:lpstr>Default Design</vt:lpstr>
      <vt:lpstr>Городское методическое объединение «Формирование вместе с родителями правильного пищевого поведения  у дошкольников»  (в рамках реализации Программы просвещение родителей)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Окружное методическое объединение «Организация</dc:title>
  <dc:creator>Семицветик</dc:creator>
  <dc:description>http://propowerpoint.ru - Áåñïëàòíûå øàáëîíû äëÿ ïðåçåíòàöèé. Ïîëåçíûå ñîâåòû è óðîêè  _x000d__x000d_
PowerPoint .</dc:description>
  <cp:lastModifiedBy>Иванов Иван</cp:lastModifiedBy>
  <cp:revision>15</cp:revision>
  <dcterms:created xsi:type="dcterms:W3CDTF">2023-11-07T11:30:03Z</dcterms:created>
  <dcterms:modified xsi:type="dcterms:W3CDTF">2025-11-24T19:01:39Z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000800ea0c0000000000010243100207f6000400038000</vt:lpwstr>
  </property>
</Properties>
</file>