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59" r:id="rId3"/>
    <p:sldId id="273" r:id="rId4"/>
    <p:sldId id="260" r:id="rId5"/>
    <p:sldId id="305" r:id="rId6"/>
    <p:sldId id="306" r:id="rId7"/>
    <p:sldId id="309" r:id="rId8"/>
    <p:sldId id="310" r:id="rId9"/>
    <p:sldId id="311" r:id="rId10"/>
    <p:sldId id="314" r:id="rId11"/>
    <p:sldId id="315" r:id="rId12"/>
    <p:sldId id="313" r:id="rId13"/>
    <p:sldId id="312" r:id="rId14"/>
    <p:sldId id="256" r:id="rId1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A408E69-1F21-4033-8F82-F355075565E0}">
          <p14:sldIdLst>
            <p14:sldId id="258"/>
            <p14:sldId id="259"/>
            <p14:sldId id="273"/>
            <p14:sldId id="260"/>
            <p14:sldId id="305"/>
            <p14:sldId id="306"/>
            <p14:sldId id="309"/>
            <p14:sldId id="310"/>
            <p14:sldId id="311"/>
            <p14:sldId id="314"/>
            <p14:sldId id="315"/>
            <p14:sldId id="313"/>
            <p14:sldId id="312"/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8000"/>
    <a:srgbClr val="FFC319"/>
    <a:srgbClr val="FDF58D"/>
    <a:srgbClr val="FFFFFF"/>
    <a:srgbClr val="FCFCFC"/>
    <a:srgbClr val="A8D02A"/>
    <a:srgbClr val="99FF99"/>
    <a:srgbClr val="FEF9BE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77" autoAdjust="0"/>
    <p:restoredTop sz="92762" autoAdjust="0"/>
  </p:normalViewPr>
  <p:slideViewPr>
    <p:cSldViewPr>
      <p:cViewPr varScale="1">
        <p:scale>
          <a:sx n="52" d="100"/>
          <a:sy n="52" d="100"/>
        </p:scale>
        <p:origin x="95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99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FEFCCB-7D40-400F-8223-8AA978B033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71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EB5CF5-BF35-4A26-A83B-888F8FE920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697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anose="02020603050405020304" pitchFamily="18" charset="0"/>
              </a:defRPr>
            </a:lvl1pPr>
          </a:lstStyle>
          <a:p>
            <a:pPr lvl="0"/>
            <a:r>
              <a:rPr lang="ru-RU" noProof="0"/>
              <a:t>Образец подзаголовка</a:t>
            </a:r>
            <a:endParaRPr lang="en-US" noProof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A8B6E9FA-14CD-4A03-AFF4-2F7FF61C93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200">
                <a:latin typeface="Arial Black" panose="020B0A04020102020204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noProof="0"/>
              <a:t>Образец заголовка</a:t>
            </a:r>
            <a:endParaRPr lang="en-US" noProof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72AF3-F878-4DDA-A445-161A7748A0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14ADD-1F6A-4A4B-BB12-9CF7C156B2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08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72CA479-792B-4012-BB86-149B39F98E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93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5433B03-65AB-4544-827F-80698373A7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939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/>
              <a:t>Вставка таблицы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91F2F3-144B-4026-82BB-2F5331D52A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30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/>
              <a:t>Вставка диаграммы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5B9891B-41C9-411C-8DA2-350326833F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11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/>
              <a:t>Вставка рисунка SmartArt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AEDCD37-7B91-4A86-A50E-99B1F006E3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4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AFFB61-72A8-4E87-8A1F-B214E14731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41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2E0D3-1BEC-4B97-8BE4-DA2DCF642A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54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3E664-9044-49B2-BF66-7CCA89433B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45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935C1-3B00-4D5F-A012-75932DC272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9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29570-81F4-4C95-B4CE-1C167B8CCF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527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BFDD0-12A0-424D-A43E-8444B2DF18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29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D6938-7277-4C94-95CD-0F87A35A75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3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5CFFF-9729-48E2-907A-401A8EB302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09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2AE5D9-1CBA-45B2-88A9-81208BD2FE0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323528" y="404664"/>
            <a:ext cx="8352928" cy="3888432"/>
          </a:xfrm>
        </p:spPr>
        <p:txBody>
          <a:bodyPr/>
          <a:lstStyle/>
          <a:p>
            <a:r>
              <a:rPr lang="ru-RU" sz="2500" dirty="0" smtClean="0">
                <a:solidFill>
                  <a:srgbClr val="0070C0"/>
                </a:solidFill>
              </a:rPr>
              <a:t>      Консультация </a:t>
            </a:r>
            <a:r>
              <a:rPr lang="ru-RU" sz="2500" dirty="0" smtClean="0">
                <a:solidFill>
                  <a:srgbClr val="0070C0"/>
                </a:solidFill>
              </a:rPr>
              <a:t>для педагогов</a:t>
            </a:r>
            <a:r>
              <a:rPr lang="ru-RU" sz="2500" dirty="0">
                <a:solidFill>
                  <a:srgbClr val="000000"/>
                </a:solidFill>
              </a:rPr>
              <a:t/>
            </a:r>
            <a:br>
              <a:rPr lang="ru-RU" sz="2500" dirty="0">
                <a:solidFill>
                  <a:srgbClr val="000000"/>
                </a:solidFill>
              </a:rPr>
            </a:br>
            <a:r>
              <a:rPr lang="ru-RU" sz="2500" dirty="0">
                <a:solidFill>
                  <a:srgbClr val="000000"/>
                </a:solidFill>
              </a:rPr>
              <a:t/>
            </a:r>
            <a:br>
              <a:rPr lang="ru-RU" sz="2500" dirty="0">
                <a:solidFill>
                  <a:srgbClr val="000000"/>
                </a:solidFill>
              </a:rPr>
            </a:br>
            <a:r>
              <a:rPr lang="ru-RU" sz="2500" dirty="0" smtClean="0">
                <a:solidFill>
                  <a:srgbClr val="000000"/>
                </a:solidFill>
              </a:rPr>
              <a:t> </a:t>
            </a:r>
            <a:r>
              <a:rPr lang="ru-RU" sz="2800" dirty="0" smtClean="0"/>
              <a:t>«ОСОБЕННОСТИ СОСТАВЛЕНИЯ           ПСИХОЛОГО-ПЕДАГОГИЧЕСКОЙ</a:t>
            </a:r>
            <a:br>
              <a:rPr lang="ru-RU" sz="2800" dirty="0" smtClean="0"/>
            </a:br>
            <a:r>
              <a:rPr lang="ru-RU" sz="2800" dirty="0" smtClean="0"/>
              <a:t>  </a:t>
            </a:r>
            <a:r>
              <a:rPr lang="ru-RU" sz="2800" dirty="0" smtClean="0"/>
              <a:t>         ХАРАКТЕРИСТИКИ </a:t>
            </a:r>
            <a:br>
              <a:rPr lang="ru-RU" sz="2800" dirty="0" smtClean="0"/>
            </a:br>
            <a:r>
              <a:rPr lang="ru-RU" sz="2800" dirty="0" smtClean="0"/>
              <a:t>         НА </a:t>
            </a:r>
            <a:r>
              <a:rPr lang="ru-RU" sz="2800" dirty="0" smtClean="0"/>
              <a:t>РЕБЕНКА  С ОВЗ»</a:t>
            </a:r>
            <a:endParaRPr lang="en-US" sz="2800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4653136"/>
            <a:ext cx="4176464" cy="936104"/>
          </a:xfrm>
          <a:solidFill>
            <a:srgbClr val="FEF9BE"/>
          </a:solidFill>
        </p:spPr>
        <p:txBody>
          <a:bodyPr/>
          <a:lstStyle/>
          <a:p>
            <a:pPr algn="ctr"/>
            <a:r>
              <a:rPr lang="ru-RU" sz="1800" b="1" dirty="0">
                <a:solidFill>
                  <a:srgbClr val="7030A0"/>
                </a:solidFill>
              </a:rPr>
              <a:t>МБОУ СОШ №29</a:t>
            </a:r>
          </a:p>
          <a:p>
            <a:pPr algn="ctr"/>
            <a:r>
              <a:rPr lang="ru-RU" sz="1800" b="1" dirty="0">
                <a:solidFill>
                  <a:srgbClr val="7030A0"/>
                </a:solidFill>
              </a:rPr>
              <a:t>ДО «Семицветик»</a:t>
            </a:r>
          </a:p>
          <a:p>
            <a:pPr algn="ctr"/>
            <a:r>
              <a:rPr lang="ru-RU" sz="1800" b="1" dirty="0" err="1">
                <a:solidFill>
                  <a:srgbClr val="7030A0"/>
                </a:solidFill>
              </a:rPr>
              <a:t>г.о</a:t>
            </a:r>
            <a:r>
              <a:rPr lang="ru-RU" sz="1800" b="1" dirty="0">
                <a:solidFill>
                  <a:srgbClr val="7030A0"/>
                </a:solidFill>
              </a:rPr>
              <a:t>. Мытищи </a:t>
            </a:r>
          </a:p>
        </p:txBody>
      </p:sp>
    </p:spTree>
    <p:extLst>
      <p:ext uri="{BB962C8B-B14F-4D97-AF65-F5344CB8AC3E}">
        <p14:creationId xmlns:p14="http://schemas.microsoft.com/office/powerpoint/2010/main" val="281107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22" y="332656"/>
            <a:ext cx="8421242" cy="529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983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48680"/>
            <a:ext cx="8647734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690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57926"/>
            <a:ext cx="4222212" cy="58071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39867"/>
            <a:ext cx="4248472" cy="584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39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36712"/>
            <a:ext cx="864096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9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Навыки самообслуживания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(Одевание, умывание, пользование туалетом,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уход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внешним видом).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поведения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(взаимодействие с детьми, взаимодействие со взрослыми, особенности характера – доброжелательность, общительность, эмоциональная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стабильность)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Игровые навыки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(игра самостоятельная, игры с детьми, помощь в игре)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Отношение к познавательной деятельности / к занятиям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(заинтересованность, устойчивость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внимания,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отношение к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неудачам)</a:t>
            </a:r>
            <a:endParaRPr lang="ru-RU" sz="14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Темповые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характеристики деятельности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скорость, ритм и продуктивность выполнения заданий, отражающие работоспособность и особенности нервной системы. Быстрота включения,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утомляемость,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устойчивость темпа,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(нормальный, замедленный, рваный, высокий).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Моторное развитие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(особенности крупной моторики, особенности мелкой моторики)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Усвоение программного материала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(смотрим мониторинг)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Дополнительные особенности развития ребёнка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(интересы и увлечения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88640"/>
            <a:ext cx="77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ПЕДАГОГИЧЕСКОЕ ПРЕДСТАВЛЕНИЕ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7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07504" y="1988840"/>
            <a:ext cx="6048672" cy="1470025"/>
          </a:xfrm>
        </p:spPr>
        <p:txBody>
          <a:bodyPr/>
          <a:lstStyle/>
          <a:p>
            <a:r>
              <a:rPr lang="ru-RU" sz="4100" dirty="0"/>
              <a:t>Спасибо за внимание!</a:t>
            </a:r>
            <a:endParaRPr lang="en-US" sz="4100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3024336" cy="1008112"/>
          </a:xfrm>
          <a:solidFill>
            <a:srgbClr val="FEF9BE"/>
          </a:solidFill>
        </p:spPr>
        <p:txBody>
          <a:bodyPr/>
          <a:lstStyle/>
          <a:p>
            <a:pPr algn="ctr"/>
            <a:r>
              <a:rPr lang="ru-RU" sz="1800" b="1" dirty="0">
                <a:solidFill>
                  <a:srgbClr val="002060"/>
                </a:solidFill>
              </a:rPr>
              <a:t>МБОУ СОШ №29</a:t>
            </a:r>
          </a:p>
          <a:p>
            <a:pPr algn="ctr"/>
            <a:r>
              <a:rPr lang="ru-RU" sz="1800" b="1" dirty="0">
                <a:solidFill>
                  <a:srgbClr val="002060"/>
                </a:solidFill>
              </a:rPr>
              <a:t>ДО «Семицветик»</a:t>
            </a:r>
          </a:p>
          <a:p>
            <a:pPr algn="ctr"/>
            <a:r>
              <a:rPr lang="ru-RU" sz="1800" b="1" dirty="0" err="1">
                <a:solidFill>
                  <a:srgbClr val="002060"/>
                </a:solidFill>
              </a:rPr>
              <a:t>г.о</a:t>
            </a:r>
            <a:r>
              <a:rPr lang="ru-RU" sz="1800" b="1" dirty="0">
                <a:solidFill>
                  <a:srgbClr val="002060"/>
                </a:solidFill>
              </a:rPr>
              <a:t>. Мытищи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88328"/>
            <a:ext cx="7488832" cy="5594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36" y="373419"/>
            <a:ext cx="8190373" cy="5719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1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МБДОУ 866\Pictures\дети\d7d2307469fea1abb539d2fdad222f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16832"/>
            <a:ext cx="4032448" cy="4037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FC7842-2D5B-1524-0BDB-5D5C1E57F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32656"/>
            <a:ext cx="8219256" cy="919882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ПЕДАГОГИЧЕСКАЯ ЧАСТЬ ХАРАКТЕРИСТИКИ НА РЕБЕНКА-ДОШКОЛЬНИКА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5328592" cy="488600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1800" b="1" dirty="0">
                <a:solidFill>
                  <a:srgbClr val="002060"/>
                </a:solidFill>
              </a:rPr>
              <a:t>Особенности </a:t>
            </a:r>
            <a:r>
              <a:rPr lang="ru-RU" sz="1800" b="1" dirty="0" smtClean="0">
                <a:solidFill>
                  <a:srgbClr val="002060"/>
                </a:solidFill>
              </a:rPr>
              <a:t>адаптации.</a:t>
            </a:r>
          </a:p>
          <a:p>
            <a:pPr>
              <a:buFont typeface="Wingdings" pitchFamily="2" charset="2"/>
              <a:buChar char="§"/>
            </a:pPr>
            <a:r>
              <a:rPr lang="ru-RU" sz="1800" b="1" dirty="0" err="1">
                <a:solidFill>
                  <a:srgbClr val="002060"/>
                </a:solidFill>
              </a:rPr>
              <a:t>Сформированность</a:t>
            </a:r>
            <a:r>
              <a:rPr lang="ru-RU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культурно-гигиенических </a:t>
            </a:r>
            <a:r>
              <a:rPr lang="ru-RU" sz="1800" b="1" dirty="0">
                <a:solidFill>
                  <a:srgbClr val="002060"/>
                </a:solidFill>
              </a:rPr>
              <a:t>навыков</a:t>
            </a:r>
            <a:r>
              <a:rPr lang="ru-RU" sz="1800" b="1" dirty="0" smtClean="0">
                <a:solidFill>
                  <a:srgbClr val="002060"/>
                </a:solidFill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1800" b="1" dirty="0">
                <a:solidFill>
                  <a:srgbClr val="002060"/>
                </a:solidFill>
              </a:rPr>
              <a:t>Физиологические </a:t>
            </a:r>
            <a:r>
              <a:rPr lang="ru-RU" sz="1800" b="1" dirty="0" smtClean="0">
                <a:solidFill>
                  <a:srgbClr val="002060"/>
                </a:solidFill>
              </a:rPr>
              <a:t>характеристики </a:t>
            </a:r>
            <a:r>
              <a:rPr lang="ru-RU" sz="1800" b="1" i="1" dirty="0">
                <a:solidFill>
                  <a:srgbClr val="002060"/>
                </a:solidFill>
              </a:rPr>
              <a:t>(сон, туалет, питание</a:t>
            </a:r>
            <a:r>
              <a:rPr lang="ru-RU" sz="1800" b="1" i="1" dirty="0" smtClean="0">
                <a:solidFill>
                  <a:srgbClr val="002060"/>
                </a:solidFill>
              </a:rPr>
              <a:t>).</a:t>
            </a:r>
          </a:p>
          <a:p>
            <a:pPr>
              <a:buFont typeface="Wingdings" pitchFamily="2" charset="2"/>
              <a:buChar char="§"/>
            </a:pPr>
            <a:r>
              <a:rPr lang="ru-RU" sz="1800" b="1" dirty="0">
                <a:solidFill>
                  <a:srgbClr val="002060"/>
                </a:solidFill>
              </a:rPr>
              <a:t>Особенности контактов  </a:t>
            </a:r>
            <a:r>
              <a:rPr lang="ru-RU" sz="1800" b="1" i="1" dirty="0" smtClean="0">
                <a:solidFill>
                  <a:srgbClr val="002060"/>
                </a:solidFill>
              </a:rPr>
              <a:t>(с </a:t>
            </a:r>
            <a:r>
              <a:rPr lang="ru-RU" sz="1800" b="1" i="1" dirty="0">
                <a:solidFill>
                  <a:srgbClr val="002060"/>
                </a:solidFill>
              </a:rPr>
              <a:t>взрослым, с детьми</a:t>
            </a:r>
            <a:r>
              <a:rPr lang="ru-RU" sz="1800" b="1" i="1" dirty="0" smtClean="0">
                <a:solidFill>
                  <a:srgbClr val="002060"/>
                </a:solidFill>
              </a:rPr>
              <a:t>).</a:t>
            </a:r>
          </a:p>
          <a:p>
            <a:pPr>
              <a:buFont typeface="Wingdings" pitchFamily="2" charset="2"/>
              <a:buChar char="§"/>
            </a:pPr>
            <a:r>
              <a:rPr lang="ru-RU" sz="1800" b="1" dirty="0">
                <a:solidFill>
                  <a:srgbClr val="002060"/>
                </a:solidFill>
              </a:rPr>
              <a:t>Реакция на одобрение, </a:t>
            </a:r>
            <a:r>
              <a:rPr lang="ru-RU" sz="1800" b="1" dirty="0" smtClean="0">
                <a:solidFill>
                  <a:srgbClr val="002060"/>
                </a:solidFill>
              </a:rPr>
              <a:t>замечания.</a:t>
            </a:r>
          </a:p>
          <a:p>
            <a:pPr>
              <a:buFont typeface="Wingdings" pitchFamily="2" charset="2"/>
              <a:buChar char="§"/>
            </a:pPr>
            <a:r>
              <a:rPr lang="ru-RU" sz="1800" b="1" dirty="0">
                <a:solidFill>
                  <a:srgbClr val="002060"/>
                </a:solidFill>
              </a:rPr>
              <a:t>Уровень развития игровой </a:t>
            </a:r>
            <a:r>
              <a:rPr lang="ru-RU" sz="1800" b="1" dirty="0" smtClean="0">
                <a:solidFill>
                  <a:srgbClr val="002060"/>
                </a:solidFill>
              </a:rPr>
              <a:t>деятельности.</a:t>
            </a:r>
          </a:p>
          <a:p>
            <a:pPr>
              <a:buFont typeface="Wingdings" pitchFamily="2" charset="2"/>
              <a:buChar char="§"/>
            </a:pPr>
            <a:r>
              <a:rPr lang="ru-RU" sz="1800" b="1" dirty="0">
                <a:solidFill>
                  <a:srgbClr val="002060"/>
                </a:solidFill>
              </a:rPr>
              <a:t>Особенности познавательного </a:t>
            </a:r>
            <a:r>
              <a:rPr lang="ru-RU" sz="1800" b="1" dirty="0" smtClean="0">
                <a:solidFill>
                  <a:srgbClr val="002060"/>
                </a:solidFill>
              </a:rPr>
              <a:t>развития.</a:t>
            </a:r>
          </a:p>
          <a:p>
            <a:pPr>
              <a:buFont typeface="Wingdings" pitchFamily="2" charset="2"/>
              <a:buChar char="§"/>
            </a:pPr>
            <a:r>
              <a:rPr lang="ru-RU" sz="1800" b="1" dirty="0">
                <a:solidFill>
                  <a:srgbClr val="002060"/>
                </a:solidFill>
              </a:rPr>
              <a:t>Развитие моторики </a:t>
            </a:r>
            <a:r>
              <a:rPr lang="ru-RU" sz="1800" b="1" i="1" dirty="0" smtClean="0">
                <a:solidFill>
                  <a:srgbClr val="002060"/>
                </a:solidFill>
              </a:rPr>
              <a:t>(крупной </a:t>
            </a:r>
            <a:r>
              <a:rPr lang="ru-RU" sz="1800" b="1" i="1" dirty="0">
                <a:solidFill>
                  <a:srgbClr val="002060"/>
                </a:solidFill>
              </a:rPr>
              <a:t>и мелкой</a:t>
            </a:r>
            <a:r>
              <a:rPr lang="ru-RU" sz="1800" b="1" i="1" dirty="0" smtClean="0">
                <a:solidFill>
                  <a:srgbClr val="002060"/>
                </a:solidFill>
              </a:rPr>
              <a:t>).</a:t>
            </a:r>
          </a:p>
          <a:p>
            <a:pPr>
              <a:buFont typeface="Wingdings" pitchFamily="2" charset="2"/>
              <a:buChar char="§"/>
            </a:pPr>
            <a:r>
              <a:rPr lang="ru-RU" sz="1800" b="1" dirty="0">
                <a:solidFill>
                  <a:srgbClr val="002060"/>
                </a:solidFill>
              </a:rPr>
              <a:t>Характеристика личностного развития</a:t>
            </a:r>
            <a:r>
              <a:rPr lang="ru-RU" sz="1800" b="1" dirty="0" smtClean="0">
                <a:solidFill>
                  <a:srgbClr val="002060"/>
                </a:solidFill>
              </a:rPr>
              <a:t>: </a:t>
            </a:r>
            <a:r>
              <a:rPr lang="ru-RU" sz="1800" b="1" i="1" dirty="0" smtClean="0">
                <a:solidFill>
                  <a:srgbClr val="002060"/>
                </a:solidFill>
              </a:rPr>
              <a:t>(работоспособность ,отношение </a:t>
            </a:r>
            <a:r>
              <a:rPr lang="ru-RU" sz="1800" b="1" i="1" dirty="0">
                <a:solidFill>
                  <a:srgbClr val="002060"/>
                </a:solidFill>
              </a:rPr>
              <a:t>к </a:t>
            </a:r>
            <a:r>
              <a:rPr lang="ru-RU" sz="1800" b="1" i="1" dirty="0" smtClean="0">
                <a:solidFill>
                  <a:srgbClr val="002060"/>
                </a:solidFill>
              </a:rPr>
              <a:t>неудаче; </a:t>
            </a:r>
            <a:r>
              <a:rPr lang="ru-RU" sz="1800" b="1" i="1" dirty="0">
                <a:solidFill>
                  <a:srgbClr val="002060"/>
                </a:solidFill>
              </a:rPr>
              <a:t>о</a:t>
            </a:r>
            <a:r>
              <a:rPr lang="ru-RU" sz="1800" b="1" i="1" dirty="0" smtClean="0">
                <a:solidFill>
                  <a:srgbClr val="002060"/>
                </a:solidFill>
              </a:rPr>
              <a:t>собенности эмоционального </a:t>
            </a:r>
            <a:r>
              <a:rPr lang="ru-RU" sz="1800" b="1" i="1" dirty="0">
                <a:solidFill>
                  <a:srgbClr val="002060"/>
                </a:solidFill>
              </a:rPr>
              <a:t>развития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3069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07288" cy="864096"/>
          </a:xfrm>
        </p:spPr>
        <p:txBody>
          <a:bodyPr/>
          <a:lstStyle/>
          <a:p>
            <a:pPr algn="ctr"/>
            <a:r>
              <a:rPr lang="ru-RU" sz="2400" dirty="0" smtClean="0"/>
              <a:t>ОСОБЕННОСТИ СОСТАВЛЕНИЯ ПЕДАГОГИЧЕСКОЙ ЧАСТИ ХАРАКТЕРИСТИКИ НА РЕБЕНКА  </a:t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279355"/>
              </p:ext>
            </p:extLst>
          </p:nvPr>
        </p:nvGraphicFramePr>
        <p:xfrm>
          <a:off x="539553" y="1124744"/>
          <a:ext cx="8208911" cy="4226925"/>
        </p:xfrm>
        <a:graphic>
          <a:graphicData uri="http://schemas.openxmlformats.org/drawingml/2006/table">
            <a:tbl>
              <a:tblPr firstRow="1" firstCol="1" bandRow="1"/>
              <a:tblGrid>
                <a:gridCol w="1945583"/>
                <a:gridCol w="2014856"/>
                <a:gridCol w="2088232"/>
                <a:gridCol w="2160240"/>
              </a:tblGrid>
              <a:tr h="18463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Особенности адаптации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Легкая  </a:t>
                      </a: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(быстро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 установил контакт с воспитателем и детьми)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Средняя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 (поначалу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отказывался садиться за стол и обедать, сложности засыпания)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Тяжелая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 (долго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не отпускал родителей, плакал в течение всего дня, сложности с туалетом, засыпанием)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6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Сформированность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 культурно-гигиенических навыков.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Сформированы в соответствии с возрастом </a:t>
                      </a: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 (ребенок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всегда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опрятен,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на замечания реагирует адекватно)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Сформированы недостаточно </a:t>
                      </a: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(одевается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с помощью, вилкой не пользуется, бывают проблемы с туалетом)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сформированы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 (не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умеет умываться, сам не одевается, ест часто руками, ходит с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/>
                          <a:cs typeface="Times New Roman"/>
                        </a:rPr>
                        <a:t>памперсами)  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2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/>
              <a:t>ОСОБЕННОСТИ СОСТАВЛЕНИЯ ПЕДАГОГИЧЕСКОЙ ЧАСТИ ХАРАКТЕРИСТИКИ НА РЕБЕНКА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699521"/>
              </p:ext>
            </p:extLst>
          </p:nvPr>
        </p:nvGraphicFramePr>
        <p:xfrm>
          <a:off x="457200" y="1252538"/>
          <a:ext cx="7848872" cy="5056782"/>
        </p:xfrm>
        <a:graphic>
          <a:graphicData uri="http://schemas.openxmlformats.org/drawingml/2006/table">
            <a:tbl>
              <a:tblPr firstRow="1" firstCol="1" bandRow="1"/>
              <a:tblGrid>
                <a:gridCol w="1961603"/>
                <a:gridCol w="1962423"/>
                <a:gridCol w="1962423"/>
                <a:gridCol w="1962423"/>
              </a:tblGrid>
              <a:tr h="1348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Физиологические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характеристики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(сон, туалет, питание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).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Аппетит  и сон хорошие.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 еде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избирателен.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Долго засыпает, сон неглубокий, быстро просыпается.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Почти ничего не ест, принимает только определенные блюда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Дневного сна нет.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Особенности контактов 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(с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взрослым, с детьми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).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Ребенок контактен, активен по отношению к воспитателю и детям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 контактах избирателен, как по отношению к взрослым, так и к  детям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 контакт идет только со взрослым, детей по большей части игнорирует. Играет  один.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27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Реакция на одобрение,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замечания.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Адекватно реагирует на замечания, исправляет недостатки.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 разное время по-разному реагирует на замечания воспитателя. Бывают капризы в бытовых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ситуциях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 основном протестная реакция на замечания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4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/>
              <a:t>ОСОБЕННОСТИ СОСТАВЛЕНИЯ ПЕДАГОГИЧЕСКОЙ ЧАСТИ ХАРАКТЕРИСТИКИ НА РЕБЕНКА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00257"/>
              </p:ext>
            </p:extLst>
          </p:nvPr>
        </p:nvGraphicFramePr>
        <p:xfrm>
          <a:off x="755575" y="1484784"/>
          <a:ext cx="7920880" cy="4896544"/>
        </p:xfrm>
        <a:graphic>
          <a:graphicData uri="http://schemas.openxmlformats.org/drawingml/2006/table">
            <a:tbl>
              <a:tblPr firstRow="1" firstCol="1" bandRow="1"/>
              <a:tblGrid>
                <a:gridCol w="1979599"/>
                <a:gridCol w="1980427"/>
                <a:gridCol w="1980427"/>
                <a:gridCol w="1980427"/>
              </a:tblGrid>
              <a:tr h="2178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Уровень развития игровой деятельности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Владеет игровыми навыками в соответствии с  возрастной нормой. В игре зачастую занимает лидерскую позицию.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Игоровые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навыки недостаточно сформированы, в игре часто ведомый, включается в игру быстро.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Игровые навыки соответствуют более низкому возрастному периоду, в игре преобладают в основном процессуальные действия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7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Особенности познавательного развития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У ребенка высокая познавательная мотивация, это можно наблюдать как на занятиях, так и в повседневной жизни. Много выраженных разнообразных интересов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Познавательная мотивация снижена, ребенок мало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чем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интересуется. Привлекательными являются музыкальные и физкультурные занятия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Низкая познавательная мотивация, не любит заниматься, какие занятия привлекают- не понятно. Чтение книг быстро надоедает.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7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/>
              <a:t>ОСОБЕННОСТИ СОСТАВЛЕНИЯ ПЕДАГОГИЧЕСКОЙ ЧАСТИ ХАРАКТЕРИСТИКИ НА РЕБЕНКА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35367"/>
              </p:ext>
            </p:extLst>
          </p:nvPr>
        </p:nvGraphicFramePr>
        <p:xfrm>
          <a:off x="395537" y="1268760"/>
          <a:ext cx="8424935" cy="5256584"/>
        </p:xfrm>
        <a:graphic>
          <a:graphicData uri="http://schemas.openxmlformats.org/drawingml/2006/table">
            <a:tbl>
              <a:tblPr firstRow="1" firstCol="1" bandRow="1"/>
              <a:tblGrid>
                <a:gridCol w="1982337"/>
                <a:gridCol w="1982338"/>
                <a:gridCol w="2053135"/>
                <a:gridCol w="2407125"/>
              </a:tblGrid>
              <a:tr h="2310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Развитие моторики 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(крупной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 мелкой)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Уровень развития мелкой и крупной моторики соответствует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возрастному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развитию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Наблюдаются сложности в развитии мелкой моторики.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Наблюдаются сложности в формировании общих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движений 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шаркающая походка, сложности в ориентировке в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пространстве).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Уровень развития мелкой моторики ниже возрастной нормы.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5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Характеристика личностного развития: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Работоспособность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Отношение к неудаче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Особенности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эмоционального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развития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У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ребенка высокая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работоспособность,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Возникающие неудачи являются стимулом для повышения качества выполненной работы;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Эмоциональные нарушения не замечены.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Работоспособность средняя, не всегда замечает недостатки в работе, к неудачам часто бывает равнодушен.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Часто бывает капризен, особенно  после длительного перерыва посещения детского сада 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Работоспособность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низкая,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не выдерживает в сравнении с другими детьми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общий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темп занятия, </a:t>
                      </a:r>
                      <a:endParaRPr lang="ru-RU" sz="14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эмоциональном развитии можно отметить частые проявления тревожности, агрессии.</a:t>
                      </a:r>
                    </a:p>
                  </a:txBody>
                  <a:tcPr marL="67084" marR="670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7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/>
              <a:t>ОСОБЕННОСТИ СОСТАВЛЕНИЯ ПЕДАГОГИЧЕСКОЙ ЧАСТИ ХАРАКТЕРИСТИКИ НА РЕБЕНКА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689710"/>
              </p:ext>
            </p:extLst>
          </p:nvPr>
        </p:nvGraphicFramePr>
        <p:xfrm>
          <a:off x="683568" y="1700808"/>
          <a:ext cx="8003231" cy="3744416"/>
        </p:xfrm>
        <a:graphic>
          <a:graphicData uri="http://schemas.openxmlformats.org/drawingml/2006/table">
            <a:tbl>
              <a:tblPr firstRow="1" firstCol="1" bandRow="1"/>
              <a:tblGrid>
                <a:gridCol w="2000180"/>
                <a:gridCol w="2001017"/>
                <a:gridCol w="2001017"/>
                <a:gridCol w="2001017"/>
              </a:tblGrid>
              <a:tr h="3744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Отношение семьи к трудностям ребенка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Родители всегда живо интересуются успехами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ребенка.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Прислушиваются к замечаниям, адекватно на них реагируют. Часто предлагают свою помощь в решении возникающих проблем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Родителей в основном беспокоят 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вопросы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питания и взаимоотношений детей в группе, </a:t>
                      </a:r>
                      <a:endParaRPr lang="ru-RU" sz="14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К недостаткам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познавательного развития 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 эмоциональным  проблемам ребенка родители чаще всего равнодушны.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Родители не интересуются успехами и  сложностями в поведении и обучении ребенка. Замечания воспитателей родители принимают, но ничего не предпринимают или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наоборот,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считают их не очень важными.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7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Tsv7_ani</Template>
  <TotalTime>1983</TotalTime>
  <Words>816</Words>
  <Application>Microsoft Office PowerPoint</Application>
  <PresentationFormat>Экран (4:3)</PresentationFormat>
  <Paragraphs>91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Times New Roman</vt:lpstr>
      <vt:lpstr>Wingdings</vt:lpstr>
      <vt:lpstr>Default Design</vt:lpstr>
      <vt:lpstr>      Консультация для педагогов   «ОСОБЕННОСТИ СОСТАВЛЕНИЯ           ПСИХОЛОГО-ПЕДАГОГИЧЕСКОЙ            ХАРАКТЕРИСТИКИ           НА РЕБЕНКА  С ОВЗ»</vt:lpstr>
      <vt:lpstr>Презентация PowerPoint</vt:lpstr>
      <vt:lpstr>Презентация PowerPoint</vt:lpstr>
      <vt:lpstr>ПЕДАГОГИЧЕСКАЯ ЧАСТЬ ХАРАКТЕРИСТИКИ НА РЕБЕНКА-ДОШКОЛЬНИКА</vt:lpstr>
      <vt:lpstr>ОСОБЕННОСТИ СОСТАВЛЕНИЯ ПЕДАГОГИЧЕСКОЙ ЧАСТИ ХАРАКТЕРИСТИКИ НА РЕБЕНКА   </vt:lpstr>
      <vt:lpstr>ОСОБЕННОСТИ СОСТАВЛЕНИЯ ПЕДАГОГИЧЕСКОЙ ЧАСТИ ХАРАКТЕРИСТИКИ НА РЕБЕНКА </vt:lpstr>
      <vt:lpstr>ОСОБЕННОСТИ СОСТАВЛЕНИЯ ПЕДАГОГИЧЕСКОЙ ЧАСТИ ХАРАКТЕРИСТИКИ НА РЕБЕНКА </vt:lpstr>
      <vt:lpstr>ОСОБЕННОСТИ СОСТАВЛЕНИЯ ПЕДАГОГИЧЕСКОЙ ЧАСТИ ХАРАКТЕРИСТИКИ НА РЕБЕНКА </vt:lpstr>
      <vt:lpstr>ОСОБЕННОСТИ СОСТАВЛЕНИЯ ПЕДАГОГИЧЕСКОЙ ЧАСТИ ХАРАКТЕРИСТИКИ НА РЕБЕНКА 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Окружное методическое объединение «Организация</dc:title>
  <dc:creator>Семицветик</dc:creator>
  <dc:description>http://propowerpoint.ru - Áåñïëàòíûå øàáëîíû äëÿ ïðåçåíòàöèé. Ïîëåçíûå ñîâåòû è óðîêè  _x000d__x000d_
PowerPoint .</dc:description>
  <cp:lastModifiedBy>Иванов Иван</cp:lastModifiedBy>
  <cp:revision>112</cp:revision>
  <dcterms:created xsi:type="dcterms:W3CDTF">2023-11-07T11:30:03Z</dcterms:created>
  <dcterms:modified xsi:type="dcterms:W3CDTF">2026-02-19T13:44:30Z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000800ea0c0000000000010243100207f6000400038000</vt:lpwstr>
  </property>
</Properties>
</file>